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60" r:id="rId1"/>
  </p:sldMasterIdLst>
  <p:notesMasterIdLst>
    <p:notesMasterId r:id="rId30"/>
  </p:notesMasterIdLst>
  <p:sldIdLst>
    <p:sldId id="284" r:id="rId2"/>
    <p:sldId id="934" r:id="rId3"/>
    <p:sldId id="945" r:id="rId4"/>
    <p:sldId id="974" r:id="rId5"/>
    <p:sldId id="988" r:id="rId6"/>
    <p:sldId id="998" r:id="rId7"/>
    <p:sldId id="991" r:id="rId8"/>
    <p:sldId id="992" r:id="rId9"/>
    <p:sldId id="1001" r:id="rId10"/>
    <p:sldId id="946" r:id="rId11"/>
    <p:sldId id="994" r:id="rId12"/>
    <p:sldId id="257" r:id="rId13"/>
    <p:sldId id="976" r:id="rId14"/>
    <p:sldId id="969" r:id="rId15"/>
    <p:sldId id="971" r:id="rId16"/>
    <p:sldId id="982" r:id="rId17"/>
    <p:sldId id="972" r:id="rId18"/>
    <p:sldId id="981" r:id="rId19"/>
    <p:sldId id="977" r:id="rId20"/>
    <p:sldId id="983" r:id="rId21"/>
    <p:sldId id="978" r:id="rId22"/>
    <p:sldId id="984" r:id="rId23"/>
    <p:sldId id="979" r:id="rId24"/>
    <p:sldId id="985" r:id="rId25"/>
    <p:sldId id="980" r:id="rId26"/>
    <p:sldId id="986" r:id="rId27"/>
    <p:sldId id="948" r:id="rId28"/>
    <p:sldId id="259"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DCC09-5450-5BB8-0F3D-342D468B7B9D}" name="坂有希子_A6Y23" initials="坂有希子_A6Y23" userId="S::6Y735949@msad.ms-ad-ins.com::fd36f4c8-e4e8-427f-92f1-d4e1a08a2641" providerId="AD"/>
  <p188:author id="{5B367E78-1FE0-48A0-82CA-00FC7302CBFF}" name="後藤 文彰(fumiaki goto)" initials="文後" userId="S::fumiaki_goto@jema-net.or.jp::0a0a9ee3-cc72-4590-be4d-3c12a4127875" providerId="AD"/>
  <p188:author id="{6F31F3A1-086E-1009-63BE-BD9168A7D990}" name="塚本陸_A6Y23" initials="塚本陸_A6Y23" userId="S::6Y734560@msad.ms-ad-ins.com::4dcd1d0a-e1ac-42c8-af7f-f0da3daf7f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34E"/>
    <a:srgbClr val="C00000"/>
    <a:srgbClr val="B17303"/>
    <a:srgbClr val="004376"/>
    <a:srgbClr val="FBA305"/>
    <a:srgbClr val="2B6454"/>
    <a:srgbClr val="EB9180"/>
    <a:srgbClr val="1F97B2"/>
    <a:srgbClr val="DE5865"/>
    <a:srgbClr val="E15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9" autoAdjust="0"/>
    <p:restoredTop sz="96063" autoAdjust="0"/>
  </p:normalViewPr>
  <p:slideViewPr>
    <p:cSldViewPr snapToGrid="0">
      <p:cViewPr varScale="1">
        <p:scale>
          <a:sx n="144" d="100"/>
          <a:sy n="144" d="100"/>
        </p:scale>
        <p:origin x="720" y="126"/>
      </p:cViewPr>
      <p:guideLst/>
    </p:cSldViewPr>
  </p:slideViewPr>
  <p:outlineViewPr>
    <p:cViewPr>
      <p:scale>
        <a:sx n="33" d="100"/>
        <a:sy n="33" d="100"/>
      </p:scale>
      <p:origin x="0" y="0"/>
    </p:cViewPr>
  </p:outlineViewPr>
  <p:notesTextViewPr>
    <p:cViewPr>
      <p:scale>
        <a:sx n="20" d="100"/>
        <a:sy n="20" d="100"/>
      </p:scale>
      <p:origin x="0" y="0"/>
    </p:cViewPr>
  </p:notesTextViewPr>
  <p:sorterViewPr>
    <p:cViewPr>
      <p:scale>
        <a:sx n="80" d="100"/>
        <a:sy n="80" d="100"/>
      </p:scale>
      <p:origin x="0" y="0"/>
    </p:cViewPr>
  </p:sorterViewPr>
  <p:notesViewPr>
    <p:cSldViewPr snapToGrid="0">
      <p:cViewPr>
        <p:scale>
          <a:sx n="106" d="100"/>
          <a:sy n="106" d="100"/>
        </p:scale>
        <p:origin x="373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14FCA-3945-064F-BF95-84F8987A8B43}" type="datetimeFigureOut">
              <a:rPr kumimoji="1" lang="ja-JP" altLang="en-US" smtClean="0"/>
              <a:t>2025/2/20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D008B-A6B2-EF4F-AF93-85ACFCFCB8F0}" type="slidenum">
              <a:rPr kumimoji="1" lang="ja-JP" altLang="en-US" smtClean="0"/>
              <a:t>‹#›</a:t>
            </a:fld>
            <a:endParaRPr kumimoji="1" lang="ja-JP" altLang="en-US"/>
          </a:p>
        </p:txBody>
      </p:sp>
    </p:spTree>
    <p:extLst>
      <p:ext uri="{BB962C8B-B14F-4D97-AF65-F5344CB8AC3E}">
        <p14:creationId xmlns:p14="http://schemas.microsoft.com/office/powerpoint/2010/main" val="4195724124"/>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0</a:t>
            </a:fld>
            <a:endParaRPr kumimoji="1" lang="ja-JP" altLang="en-US"/>
          </a:p>
        </p:txBody>
      </p:sp>
    </p:spTree>
    <p:extLst>
      <p:ext uri="{BB962C8B-B14F-4D97-AF65-F5344CB8AC3E}">
        <p14:creationId xmlns:p14="http://schemas.microsoft.com/office/powerpoint/2010/main" val="329211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9</a:t>
            </a:fld>
            <a:endParaRPr kumimoji="1" lang="ja-JP" altLang="en-US"/>
          </a:p>
        </p:txBody>
      </p:sp>
    </p:spTree>
    <p:extLst>
      <p:ext uri="{BB962C8B-B14F-4D97-AF65-F5344CB8AC3E}">
        <p14:creationId xmlns:p14="http://schemas.microsoft.com/office/powerpoint/2010/main" val="218266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10</a:t>
            </a:fld>
            <a:endParaRPr kumimoji="1" lang="ja-JP" altLang="en-US"/>
          </a:p>
        </p:txBody>
      </p:sp>
    </p:spTree>
    <p:extLst>
      <p:ext uri="{BB962C8B-B14F-4D97-AF65-F5344CB8AC3E}">
        <p14:creationId xmlns:p14="http://schemas.microsoft.com/office/powerpoint/2010/main" val="61597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11</a:t>
            </a:fld>
            <a:endParaRPr kumimoji="1" lang="ja-JP" altLang="en-US"/>
          </a:p>
        </p:txBody>
      </p:sp>
    </p:spTree>
    <p:extLst>
      <p:ext uri="{BB962C8B-B14F-4D97-AF65-F5344CB8AC3E}">
        <p14:creationId xmlns:p14="http://schemas.microsoft.com/office/powerpoint/2010/main" val="270257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12</a:t>
            </a:fld>
            <a:endParaRPr kumimoji="1" lang="ja-JP" altLang="en-US"/>
          </a:p>
        </p:txBody>
      </p:sp>
    </p:spTree>
    <p:extLst>
      <p:ext uri="{BB962C8B-B14F-4D97-AF65-F5344CB8AC3E}">
        <p14:creationId xmlns:p14="http://schemas.microsoft.com/office/powerpoint/2010/main" val="40149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13</a:t>
            </a:fld>
            <a:endParaRPr kumimoji="1" lang="ja-JP" altLang="en-US"/>
          </a:p>
        </p:txBody>
      </p:sp>
    </p:spTree>
    <p:extLst>
      <p:ext uri="{BB962C8B-B14F-4D97-AF65-F5344CB8AC3E}">
        <p14:creationId xmlns:p14="http://schemas.microsoft.com/office/powerpoint/2010/main" val="1725611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14</a:t>
            </a:fld>
            <a:endParaRPr kumimoji="1" lang="ja-JP" altLang="en-US"/>
          </a:p>
        </p:txBody>
      </p:sp>
    </p:spTree>
    <p:extLst>
      <p:ext uri="{BB962C8B-B14F-4D97-AF65-F5344CB8AC3E}">
        <p14:creationId xmlns:p14="http://schemas.microsoft.com/office/powerpoint/2010/main" val="932219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15</a:t>
            </a:fld>
            <a:endParaRPr kumimoji="1" lang="ja-JP" altLang="en-US"/>
          </a:p>
        </p:txBody>
      </p:sp>
    </p:spTree>
    <p:extLst>
      <p:ext uri="{BB962C8B-B14F-4D97-AF65-F5344CB8AC3E}">
        <p14:creationId xmlns:p14="http://schemas.microsoft.com/office/powerpoint/2010/main" val="321370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16</a:t>
            </a:fld>
            <a:endParaRPr kumimoji="1" lang="ja-JP" altLang="en-US"/>
          </a:p>
        </p:txBody>
      </p:sp>
    </p:spTree>
    <p:extLst>
      <p:ext uri="{BB962C8B-B14F-4D97-AF65-F5344CB8AC3E}">
        <p14:creationId xmlns:p14="http://schemas.microsoft.com/office/powerpoint/2010/main" val="169068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17</a:t>
            </a:fld>
            <a:endParaRPr kumimoji="1" lang="ja-JP" altLang="en-US"/>
          </a:p>
        </p:txBody>
      </p:sp>
    </p:spTree>
    <p:extLst>
      <p:ext uri="{BB962C8B-B14F-4D97-AF65-F5344CB8AC3E}">
        <p14:creationId xmlns:p14="http://schemas.microsoft.com/office/powerpoint/2010/main" val="248175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18</a:t>
            </a:fld>
            <a:endParaRPr kumimoji="1" lang="ja-JP" altLang="en-US"/>
          </a:p>
        </p:txBody>
      </p:sp>
    </p:spTree>
    <p:extLst>
      <p:ext uri="{BB962C8B-B14F-4D97-AF65-F5344CB8AC3E}">
        <p14:creationId xmlns:p14="http://schemas.microsoft.com/office/powerpoint/2010/main" val="142175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1</a:t>
            </a:fld>
            <a:endParaRPr kumimoji="1" lang="ja-JP" altLang="en-US"/>
          </a:p>
        </p:txBody>
      </p:sp>
    </p:spTree>
    <p:extLst>
      <p:ext uri="{BB962C8B-B14F-4D97-AF65-F5344CB8AC3E}">
        <p14:creationId xmlns:p14="http://schemas.microsoft.com/office/powerpoint/2010/main" val="386997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19</a:t>
            </a:fld>
            <a:endParaRPr kumimoji="1" lang="ja-JP" altLang="en-US"/>
          </a:p>
        </p:txBody>
      </p:sp>
    </p:spTree>
    <p:extLst>
      <p:ext uri="{BB962C8B-B14F-4D97-AF65-F5344CB8AC3E}">
        <p14:creationId xmlns:p14="http://schemas.microsoft.com/office/powerpoint/2010/main" val="357537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20</a:t>
            </a:fld>
            <a:endParaRPr kumimoji="1" lang="ja-JP" altLang="en-US"/>
          </a:p>
        </p:txBody>
      </p:sp>
    </p:spTree>
    <p:extLst>
      <p:ext uri="{BB962C8B-B14F-4D97-AF65-F5344CB8AC3E}">
        <p14:creationId xmlns:p14="http://schemas.microsoft.com/office/powerpoint/2010/main" val="2843763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21</a:t>
            </a:fld>
            <a:endParaRPr kumimoji="1" lang="ja-JP" altLang="en-US"/>
          </a:p>
        </p:txBody>
      </p:sp>
    </p:spTree>
    <p:extLst>
      <p:ext uri="{BB962C8B-B14F-4D97-AF65-F5344CB8AC3E}">
        <p14:creationId xmlns:p14="http://schemas.microsoft.com/office/powerpoint/2010/main" val="2004092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22</a:t>
            </a:fld>
            <a:endParaRPr kumimoji="1" lang="ja-JP" altLang="en-US"/>
          </a:p>
        </p:txBody>
      </p:sp>
    </p:spTree>
    <p:extLst>
      <p:ext uri="{BB962C8B-B14F-4D97-AF65-F5344CB8AC3E}">
        <p14:creationId xmlns:p14="http://schemas.microsoft.com/office/powerpoint/2010/main" val="3238798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23</a:t>
            </a:fld>
            <a:endParaRPr kumimoji="1" lang="ja-JP" altLang="en-US"/>
          </a:p>
        </p:txBody>
      </p:sp>
    </p:spTree>
    <p:extLst>
      <p:ext uri="{BB962C8B-B14F-4D97-AF65-F5344CB8AC3E}">
        <p14:creationId xmlns:p14="http://schemas.microsoft.com/office/powerpoint/2010/main" val="110625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507-2265-D807-391A-6B2E9F9A17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E2DD5-0B51-EC51-35D6-1D5AA6839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964D0-1655-6DA3-F17C-CBB0BEF898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612AAC-25D3-61C0-EF0D-997E2B2090B6}"/>
              </a:ext>
            </a:extLst>
          </p:cNvPr>
          <p:cNvSpPr>
            <a:spLocks noGrp="1"/>
          </p:cNvSpPr>
          <p:nvPr>
            <p:ph type="sldNum" sz="quarter" idx="5"/>
          </p:nvPr>
        </p:nvSpPr>
        <p:spPr/>
        <p:txBody>
          <a:bodyPr/>
          <a:lstStyle/>
          <a:p>
            <a:fld id="{756D008B-A6B2-EF4F-AF93-85ACFCFCB8F0}" type="slidenum">
              <a:rPr kumimoji="1" lang="ja-JP" altLang="en-US" smtClean="0"/>
              <a:t>24</a:t>
            </a:fld>
            <a:endParaRPr kumimoji="1" lang="ja-JP" altLang="en-US"/>
          </a:p>
        </p:txBody>
      </p:sp>
    </p:spTree>
    <p:extLst>
      <p:ext uri="{BB962C8B-B14F-4D97-AF65-F5344CB8AC3E}">
        <p14:creationId xmlns:p14="http://schemas.microsoft.com/office/powerpoint/2010/main" val="2758655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CD13-EE3B-4DC7-2BB8-DF149D50B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2565C9-FAD0-26B3-1AAF-BBA7ABE24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0EF2F6-41A9-3996-A5EA-B0EAB08DB3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BB44EA-0ABD-CE73-AE82-18C2085C0FD1}"/>
              </a:ext>
            </a:extLst>
          </p:cNvPr>
          <p:cNvSpPr>
            <a:spLocks noGrp="1"/>
          </p:cNvSpPr>
          <p:nvPr>
            <p:ph type="sldNum" sz="quarter" idx="5"/>
          </p:nvPr>
        </p:nvSpPr>
        <p:spPr/>
        <p:txBody>
          <a:bodyPr/>
          <a:lstStyle/>
          <a:p>
            <a:fld id="{756D008B-A6B2-EF4F-AF93-85ACFCFCB8F0}" type="slidenum">
              <a:rPr kumimoji="1" lang="ja-JP" altLang="en-US" smtClean="0"/>
              <a:t>25</a:t>
            </a:fld>
            <a:endParaRPr kumimoji="1" lang="ja-JP" altLang="en-US"/>
          </a:p>
        </p:txBody>
      </p:sp>
    </p:spTree>
    <p:extLst>
      <p:ext uri="{BB962C8B-B14F-4D97-AF65-F5344CB8AC3E}">
        <p14:creationId xmlns:p14="http://schemas.microsoft.com/office/powerpoint/2010/main" val="138520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26</a:t>
            </a:fld>
            <a:endParaRPr kumimoji="1" lang="ja-JP" altLang="en-US"/>
          </a:p>
        </p:txBody>
      </p:sp>
    </p:spTree>
    <p:extLst>
      <p:ext uri="{BB962C8B-B14F-4D97-AF65-F5344CB8AC3E}">
        <p14:creationId xmlns:p14="http://schemas.microsoft.com/office/powerpoint/2010/main" val="729659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27</a:t>
            </a:fld>
            <a:endParaRPr kumimoji="1" lang="ja-JP" altLang="en-US"/>
          </a:p>
        </p:txBody>
      </p:sp>
    </p:spTree>
    <p:extLst>
      <p:ext uri="{BB962C8B-B14F-4D97-AF65-F5344CB8AC3E}">
        <p14:creationId xmlns:p14="http://schemas.microsoft.com/office/powerpoint/2010/main" val="111662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2</a:t>
            </a:fld>
            <a:endParaRPr kumimoji="1" lang="ja-JP" altLang="en-US"/>
          </a:p>
        </p:txBody>
      </p:sp>
    </p:spTree>
    <p:extLst>
      <p:ext uri="{BB962C8B-B14F-4D97-AF65-F5344CB8AC3E}">
        <p14:creationId xmlns:p14="http://schemas.microsoft.com/office/powerpoint/2010/main" val="3347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3</a:t>
            </a:fld>
            <a:endParaRPr kumimoji="1" lang="ja-JP" altLang="en-US"/>
          </a:p>
        </p:txBody>
      </p:sp>
    </p:spTree>
    <p:extLst>
      <p:ext uri="{BB962C8B-B14F-4D97-AF65-F5344CB8AC3E}">
        <p14:creationId xmlns:p14="http://schemas.microsoft.com/office/powerpoint/2010/main" val="305785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4</a:t>
            </a:fld>
            <a:endParaRPr kumimoji="1" lang="ja-JP" altLang="en-US"/>
          </a:p>
        </p:txBody>
      </p:sp>
    </p:spTree>
    <p:extLst>
      <p:ext uri="{BB962C8B-B14F-4D97-AF65-F5344CB8AC3E}">
        <p14:creationId xmlns:p14="http://schemas.microsoft.com/office/powerpoint/2010/main" val="131526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5</a:t>
            </a:fld>
            <a:endParaRPr kumimoji="1" lang="ja-JP" altLang="en-US"/>
          </a:p>
        </p:txBody>
      </p:sp>
    </p:spTree>
    <p:extLst>
      <p:ext uri="{BB962C8B-B14F-4D97-AF65-F5344CB8AC3E}">
        <p14:creationId xmlns:p14="http://schemas.microsoft.com/office/powerpoint/2010/main" val="273582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6</a:t>
            </a:fld>
            <a:endParaRPr kumimoji="1" lang="ja-JP" altLang="en-US"/>
          </a:p>
        </p:txBody>
      </p:sp>
    </p:spTree>
    <p:extLst>
      <p:ext uri="{BB962C8B-B14F-4D97-AF65-F5344CB8AC3E}">
        <p14:creationId xmlns:p14="http://schemas.microsoft.com/office/powerpoint/2010/main" val="253294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7</a:t>
            </a:fld>
            <a:endParaRPr kumimoji="1" lang="ja-JP" altLang="en-US"/>
          </a:p>
        </p:txBody>
      </p:sp>
    </p:spTree>
    <p:extLst>
      <p:ext uri="{BB962C8B-B14F-4D97-AF65-F5344CB8AC3E}">
        <p14:creationId xmlns:p14="http://schemas.microsoft.com/office/powerpoint/2010/main" val="105659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6D008B-A6B2-EF4F-AF93-85ACFCFCB8F0}" type="slidenum">
              <a:rPr kumimoji="1" lang="ja-JP" altLang="en-US" smtClean="0"/>
              <a:t>8</a:t>
            </a:fld>
            <a:endParaRPr kumimoji="1" lang="ja-JP" altLang="en-US"/>
          </a:p>
        </p:txBody>
      </p:sp>
    </p:spTree>
    <p:extLst>
      <p:ext uri="{BB962C8B-B14F-4D97-AF65-F5344CB8AC3E}">
        <p14:creationId xmlns:p14="http://schemas.microsoft.com/office/powerpoint/2010/main" val="12354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120923-B15D-014D-8DA1-AB15CFE40016}"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286949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D18D0B-FB8A-5747-B525-27F027C4AA04}"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408519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433E93-4920-F844-87ED-E879AB0B1270}"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302896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7E1D22-6E61-EE40-9F29-0803DE375872}"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103071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D2E5C7-7DC8-AF42-A9B0-21AD0C2D39A7}"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193354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240355-8409-F043-B050-132ECC77EFE8}"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415018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4EFF67-C3A1-0D42-865B-A5B44757E3A2}" type="datetime1">
              <a:rPr kumimoji="1" lang="ja-JP" altLang="en-US" smtClean="0"/>
              <a:t>2025/2/20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128284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723773-29E9-3F4C-AD4B-4ED8C605415F}" type="datetime1">
              <a:rPr kumimoji="1" lang="ja-JP" altLang="en-US" smtClean="0"/>
              <a:t>2025/2/20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166941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F94E0-9766-9441-8D93-81050DE78A64}" type="datetime1">
              <a:rPr kumimoji="1" lang="ja-JP" altLang="en-US" smtClean="0"/>
              <a:t>2025/2/20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18328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FB491A-A45A-2F4F-92E2-472A10E61994}"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305141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3D7732-25C9-7C43-AF9D-25E78637C2FD}"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267791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5373E0-2A5D-5A4F-B08A-A91251744F03}" type="datetime1">
              <a:rPr kumimoji="1" lang="ja-JP" altLang="en-US" smtClean="0"/>
              <a:t>2025/2/20</a:t>
            </a:fld>
            <a:endParaRPr kumimoji="1"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A9095F-62E3-6249-A8EC-A08F2F0E9BB7}" type="slidenum">
              <a:rPr kumimoji="1" lang="ja-JP" altLang="en-US" smtClean="0"/>
              <a:t>‹#›</a:t>
            </a:fld>
            <a:endParaRPr kumimoji="1" lang="ja-JP" altLang="en-US"/>
          </a:p>
        </p:txBody>
      </p:sp>
    </p:spTree>
    <p:extLst>
      <p:ext uri="{BB962C8B-B14F-4D97-AF65-F5344CB8AC3E}">
        <p14:creationId xmlns:p14="http://schemas.microsoft.com/office/powerpoint/2010/main" val="2049379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0.png"/><Relationship Id="rId5" Type="http://schemas.openxmlformats.org/officeDocument/2006/relationships/image" Target="../media/image23.emf"/><Relationship Id="rId10" Type="http://schemas.openxmlformats.org/officeDocument/2006/relationships/image" Target="../media/image17.jpg"/><Relationship Id="rId4" Type="http://schemas.openxmlformats.org/officeDocument/2006/relationships/image" Target="../media/image22.emf"/><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21.png"/><Relationship Id="rId5" Type="http://schemas.openxmlformats.org/officeDocument/2006/relationships/image" Target="../media/image26.jpg"/><Relationship Id="rId10" Type="http://schemas.openxmlformats.org/officeDocument/2006/relationships/image" Target="../media/image29.png"/><Relationship Id="rId4" Type="http://schemas.openxmlformats.org/officeDocument/2006/relationships/image" Target="../media/image25.jp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jp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5.jpg"/><Relationship Id="rId5" Type="http://schemas.openxmlformats.org/officeDocument/2006/relationships/image" Target="../media/image23.emf"/><Relationship Id="rId10" Type="http://schemas.openxmlformats.org/officeDocument/2006/relationships/image" Target="../media/image32.png"/><Relationship Id="rId4" Type="http://schemas.openxmlformats.org/officeDocument/2006/relationships/image" Target="../media/image22.emf"/><Relationship Id="rId9" Type="http://schemas.openxmlformats.org/officeDocument/2006/relationships/image" Target="../media/image31.pn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jpg"/><Relationship Id="rId10" Type="http://schemas.openxmlformats.org/officeDocument/2006/relationships/image" Target="../media/image34.png"/><Relationship Id="rId4" Type="http://schemas.openxmlformats.org/officeDocument/2006/relationships/image" Target="../media/image25.jp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3.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6.jpg"/><Relationship Id="rId5" Type="http://schemas.openxmlformats.org/officeDocument/2006/relationships/image" Target="../media/image23.emf"/><Relationship Id="rId10" Type="http://schemas.openxmlformats.org/officeDocument/2006/relationships/image" Target="../media/image25.jpg"/><Relationship Id="rId4" Type="http://schemas.openxmlformats.org/officeDocument/2006/relationships/image" Target="../media/image22.emf"/><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18.png"/><Relationship Id="rId10" Type="http://schemas.openxmlformats.org/officeDocument/2006/relationships/image" Target="../media/image34.png"/><Relationship Id="rId4" Type="http://schemas.openxmlformats.org/officeDocument/2006/relationships/image" Target="../media/image26.jp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18.png"/><Relationship Id="rId5" Type="http://schemas.openxmlformats.org/officeDocument/2006/relationships/image" Target="../media/image23.emf"/><Relationship Id="rId10" Type="http://schemas.openxmlformats.org/officeDocument/2006/relationships/image" Target="../media/image26.jpg"/><Relationship Id="rId4" Type="http://schemas.openxmlformats.org/officeDocument/2006/relationships/image" Target="../media/image22.emf"/><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6.png"/><Relationship Id="rId7"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9.png"/><Relationship Id="rId5" Type="http://schemas.openxmlformats.org/officeDocument/2006/relationships/image" Target="../media/image35.jpg"/><Relationship Id="rId10"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38.png"/><Relationship Id="rId5" Type="http://schemas.openxmlformats.org/officeDocument/2006/relationships/image" Target="../media/image23.emf"/><Relationship Id="rId10" Type="http://schemas.openxmlformats.org/officeDocument/2006/relationships/image" Target="../media/image37.jpg"/><Relationship Id="rId4" Type="http://schemas.openxmlformats.org/officeDocument/2006/relationships/image" Target="../media/image22.emf"/><Relationship Id="rId9" Type="http://schemas.openxmlformats.org/officeDocument/2006/relationships/image" Target="../media/image25.jpg"/><Relationship Id="rId1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jpg"/><Relationship Id="rId4" Type="http://schemas.openxmlformats.org/officeDocument/2006/relationships/image" Target="../media/image37.jp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6.png"/><Relationship Id="rId7" Type="http://schemas.openxmlformats.org/officeDocument/2006/relationships/image" Target="../media/image37.jpg"/><Relationship Id="rId12"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8.png"/><Relationship Id="rId5" Type="http://schemas.openxmlformats.org/officeDocument/2006/relationships/image" Target="../media/image23.emf"/><Relationship Id="rId10" Type="http://schemas.openxmlformats.org/officeDocument/2006/relationships/image" Target="../media/image39.png"/><Relationship Id="rId4" Type="http://schemas.openxmlformats.org/officeDocument/2006/relationships/image" Target="../media/image22.emf"/><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7.png"/><Relationship Id="rId10" Type="http://schemas.openxmlformats.org/officeDocument/2006/relationships/image" Target="../media/image33.png"/><Relationship Id="rId4" Type="http://schemas.openxmlformats.org/officeDocument/2006/relationships/image" Target="../media/image26.jp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16.png"/><Relationship Id="rId7" Type="http://schemas.openxmlformats.org/officeDocument/2006/relationships/image" Target="../media/image26.jpg"/><Relationship Id="rId12"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36.png"/><Relationship Id="rId5" Type="http://schemas.openxmlformats.org/officeDocument/2006/relationships/image" Target="../media/image23.emf"/><Relationship Id="rId10" Type="http://schemas.openxmlformats.org/officeDocument/2006/relationships/image" Target="../media/image41.png"/><Relationship Id="rId4" Type="http://schemas.openxmlformats.org/officeDocument/2006/relationships/image" Target="../media/image22.emf"/><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irric.co.jp/corporate/index.php"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16.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jema-net.or.jp/Japanese/env/biodiversitymap.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B508F44-42A0-3B69-AF6F-95B39683EB11}"/>
              </a:ext>
            </a:extLst>
          </p:cNvPr>
          <p:cNvSpPr>
            <a:spLocks noGrp="1" noRot="1" noMove="1" noResize="1" noEditPoints="1" noAdjustHandles="1" noChangeArrowheads="1" noChangeShapeType="1"/>
          </p:cNvSpPr>
          <p:nvPr/>
        </p:nvSpPr>
        <p:spPr>
          <a:xfrm>
            <a:off x="0" y="0"/>
            <a:ext cx="9144000" cy="4705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741E951-98C3-A0D6-CFF0-4B61C7F149A2}"/>
              </a:ext>
            </a:extLst>
          </p:cNvPr>
          <p:cNvSpPr txBox="1"/>
          <p:nvPr/>
        </p:nvSpPr>
        <p:spPr>
          <a:xfrm>
            <a:off x="1289006" y="1707057"/>
            <a:ext cx="6578600" cy="369332"/>
          </a:xfrm>
          <a:prstGeom prst="rect">
            <a:avLst/>
          </a:prstGeom>
          <a:noFill/>
        </p:spPr>
        <p:txBody>
          <a:bodyPr wrap="square" rtlCol="0">
            <a:spAutoFit/>
          </a:bodyPr>
          <a:lstStyle/>
          <a:p>
            <a:r>
              <a:rPr lang="ja-JP" altLang="en-US" spc="300" dirty="0">
                <a:solidFill>
                  <a:schemeClr val="accent6">
                    <a:lumMod val="50000"/>
                  </a:schemeClr>
                </a:solidFill>
                <a:latin typeface="Meiryo UI" panose="020B0604030504040204" pitchFamily="34" charset="-128"/>
                <a:ea typeface="Meiryo UI" panose="020B0604030504040204" pitchFamily="34" charset="-128"/>
              </a:rPr>
              <a:t>～ネイチャーポジティブに向けた自然関連課題分析ツール～</a:t>
            </a:r>
          </a:p>
        </p:txBody>
      </p:sp>
      <p:grpSp>
        <p:nvGrpSpPr>
          <p:cNvPr id="11" name="グループ化 10">
            <a:extLst>
              <a:ext uri="{FF2B5EF4-FFF2-40B4-BE49-F238E27FC236}">
                <a16:creationId xmlns:a16="http://schemas.microsoft.com/office/drawing/2014/main" id="{CD44DDFA-4B93-FBE3-F778-646D979A4239}"/>
              </a:ext>
            </a:extLst>
          </p:cNvPr>
          <p:cNvGrpSpPr>
            <a:grpSpLocks noGrp="1" noUngrp="1" noRot="1" noMove="1" noResize="1"/>
          </p:cNvGrpSpPr>
          <p:nvPr/>
        </p:nvGrpSpPr>
        <p:grpSpPr>
          <a:xfrm>
            <a:off x="8261350" y="0"/>
            <a:ext cx="882650" cy="449552"/>
            <a:chOff x="7975600" y="0"/>
            <a:chExt cx="882650" cy="449552"/>
          </a:xfrm>
        </p:grpSpPr>
        <p:sp>
          <p:nvSpPr>
            <p:cNvPr id="12" name="正方形/長方形 11">
              <a:extLst>
                <a:ext uri="{FF2B5EF4-FFF2-40B4-BE49-F238E27FC236}">
                  <a16:creationId xmlns:a16="http://schemas.microsoft.com/office/drawing/2014/main" id="{E188F164-3410-12FB-F0BE-C796DC8AF0C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テキスト が含まれている画像&#10;&#10;自動的に生成された説明">
              <a:extLst>
                <a:ext uri="{FF2B5EF4-FFF2-40B4-BE49-F238E27FC236}">
                  <a16:creationId xmlns:a16="http://schemas.microsoft.com/office/drawing/2014/main" id="{E3CC15E0-3D8E-3E85-C4A6-F8A795C665F9}"/>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7" name="TextBox 1">
            <a:extLst>
              <a:ext uri="{FF2B5EF4-FFF2-40B4-BE49-F238E27FC236}">
                <a16:creationId xmlns:a16="http://schemas.microsoft.com/office/drawing/2014/main" id="{D26E0EAB-B69B-D4AB-17A7-D1322A3C8994}"/>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1">
                    <a:lumMod val="75000"/>
                    <a:lumOff val="25000"/>
                  </a:schemeClr>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4</a:t>
            </a:r>
            <a:r>
              <a:rPr lang="ja-JP" altLang="en-US"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1">
                  <a:lumMod val="75000"/>
                  <a:lumOff val="25000"/>
                </a:schemeClr>
              </a:solidFill>
              <a:latin typeface="Meiryo UI" panose="020B0604030504040204" pitchFamily="34"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2BD094C-CAF9-4FBD-7EF9-00D907D6FEB9}"/>
              </a:ext>
            </a:extLst>
          </p:cNvPr>
          <p:cNvSpPr txBox="1"/>
          <p:nvPr/>
        </p:nvSpPr>
        <p:spPr>
          <a:xfrm>
            <a:off x="806604" y="4798797"/>
            <a:ext cx="2879314" cy="246221"/>
          </a:xfrm>
          <a:prstGeom prst="rect">
            <a:avLst/>
          </a:prstGeom>
          <a:noFill/>
          <a:effectLst/>
        </p:spPr>
        <p:txBody>
          <a:bodyPr wrap="none" rtlCol="0">
            <a:spAutoFit/>
          </a:bodyPr>
          <a:lstStyle/>
          <a:p>
            <a:r>
              <a:rPr lang="en-US" altLang="ja-JP" sz="1000" spc="300" dirty="0">
                <a:solidFill>
                  <a:schemeClr val="accent6">
                    <a:lumMod val="50000"/>
                  </a:schemeClr>
                </a:solidFill>
                <a:latin typeface="Meiryo UI" panose="020B0604030504040204" pitchFamily="34" charset="-128"/>
                <a:ea typeface="Meiryo UI" panose="020B0604030504040204" pitchFamily="34" charset="-128"/>
              </a:rPr>
              <a:t>MAP Version 3.0  2025</a:t>
            </a:r>
            <a:r>
              <a:rPr lang="ja-JP" altLang="en-US" sz="1000" spc="300" dirty="0">
                <a:solidFill>
                  <a:schemeClr val="accent6">
                    <a:lumMod val="50000"/>
                  </a:schemeClr>
                </a:solidFill>
                <a:latin typeface="Meiryo UI" panose="020B0604030504040204" pitchFamily="34" charset="-128"/>
                <a:ea typeface="Meiryo UI" panose="020B0604030504040204" pitchFamily="34" charset="-128"/>
              </a:rPr>
              <a:t>年</a:t>
            </a:r>
            <a:r>
              <a:rPr lang="en-US" altLang="ja-JP" sz="1000" spc="300" dirty="0">
                <a:solidFill>
                  <a:schemeClr val="accent6">
                    <a:lumMod val="50000"/>
                  </a:schemeClr>
                </a:solidFill>
                <a:latin typeface="Meiryo UI" panose="020B0604030504040204" pitchFamily="34" charset="-128"/>
                <a:ea typeface="Meiryo UI" panose="020B0604030504040204" pitchFamily="34" charset="-128"/>
              </a:rPr>
              <a:t>2</a:t>
            </a:r>
            <a:r>
              <a:rPr lang="ja-JP" altLang="en-US" sz="1000" spc="300" dirty="0">
                <a:solidFill>
                  <a:schemeClr val="accent6">
                    <a:lumMod val="50000"/>
                  </a:schemeClr>
                </a:solidFill>
                <a:latin typeface="Meiryo UI" panose="020B0604030504040204" pitchFamily="34" charset="-128"/>
                <a:ea typeface="Meiryo UI" panose="020B0604030504040204" pitchFamily="34" charset="-128"/>
              </a:rPr>
              <a:t>月</a:t>
            </a:r>
          </a:p>
        </p:txBody>
      </p:sp>
      <p:pic>
        <p:nvPicPr>
          <p:cNvPr id="6" name="図 5" descr="緑の木々&#10;&#10;中程度の精度で自動的に生成された説明">
            <a:extLst>
              <a:ext uri="{FF2B5EF4-FFF2-40B4-BE49-F238E27FC236}">
                <a16:creationId xmlns:a16="http://schemas.microsoft.com/office/drawing/2014/main" id="{EC0D3C8B-BA1D-1E01-E4CC-528A27B82AE1}"/>
              </a:ext>
            </a:extLst>
          </p:cNvPr>
          <p:cNvPicPr>
            <a:picLocks noChangeAspect="1"/>
          </p:cNvPicPr>
          <p:nvPr/>
        </p:nvPicPr>
        <p:blipFill rotWithShape="1">
          <a:blip r:embed="rId4"/>
          <a:srcRect l="-22" t="5806" r="1352" b="16553"/>
          <a:stretch/>
        </p:blipFill>
        <p:spPr>
          <a:xfrm>
            <a:off x="0" y="2443158"/>
            <a:ext cx="9144000" cy="2248481"/>
          </a:xfrm>
          <a:prstGeom prst="rect">
            <a:avLst/>
          </a:prstGeom>
        </p:spPr>
      </p:pic>
      <p:sp>
        <p:nvSpPr>
          <p:cNvPr id="9" name="タイトル 1">
            <a:extLst>
              <a:ext uri="{FF2B5EF4-FFF2-40B4-BE49-F238E27FC236}">
                <a16:creationId xmlns:a16="http://schemas.microsoft.com/office/drawing/2014/main" id="{DAE4830C-E95F-EB4B-1E06-611400CF2981}"/>
              </a:ext>
            </a:extLst>
          </p:cNvPr>
          <p:cNvSpPr>
            <a:spLocks noGrp="1"/>
          </p:cNvSpPr>
          <p:nvPr>
            <p:ph type="ctrTitle"/>
          </p:nvPr>
        </p:nvSpPr>
        <p:spPr>
          <a:xfrm>
            <a:off x="444589" y="856739"/>
            <a:ext cx="8257430" cy="810650"/>
          </a:xfrm>
        </p:spPr>
        <p:txBody>
          <a:bodyPr anchor="t">
            <a:noAutofit/>
          </a:bodyPr>
          <a:lstStyle/>
          <a:p>
            <a:r>
              <a:rPr lang="ja-JP" altLang="en-US" sz="2800" b="1" spc="3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rPr>
              <a:t>電機・電子事業と生物多様性の関係性マップ </a:t>
            </a:r>
            <a:r>
              <a:rPr lang="en-US" altLang="ja-JP" sz="2800" b="1" spc="3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rPr>
              <a:t/>
            </a:r>
            <a:br>
              <a:rPr lang="en-US" altLang="ja-JP" sz="2800" b="1" spc="3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rPr>
            </a:br>
            <a:r>
              <a:rPr lang="en-US" altLang="ja-JP" sz="2800" b="1" spc="3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rPr>
              <a:t>Ver. 3.0 </a:t>
            </a:r>
            <a:r>
              <a:rPr lang="ja-JP" altLang="en-US" sz="2800" b="1" spc="3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rPr>
              <a:t>ガイダンス</a:t>
            </a:r>
            <a:endParaRPr lang="ja-JP" altLang="en-US" sz="4000" dirty="0">
              <a:solidFill>
                <a:schemeClr val="accent6">
                  <a:lumMod val="50000"/>
                </a:schemeClr>
              </a:solidFill>
              <a:effectLst>
                <a:glow rad="63500">
                  <a:schemeClr val="tx1">
                    <a:lumMod val="50000"/>
                    <a:lumOff val="50000"/>
                    <a:alpha val="0"/>
                  </a:schemeClr>
                </a:glow>
                <a:reflection stA="0" endPos="65000" dist="50800" dir="5400000" sy="-100000" algn="bl" rotWithShape="0"/>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9697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9</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E29B7D6D-0C7E-4650-8DE1-1472039082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8093"/>
          <a:stretch/>
        </p:blipFill>
        <p:spPr>
          <a:xfrm>
            <a:off x="1284220" y="1869900"/>
            <a:ext cx="6591462" cy="2863083"/>
          </a:xfrm>
          <a:prstGeom prst="rect">
            <a:avLst/>
          </a:prstGeom>
        </p:spPr>
      </p:pic>
      <p:sp>
        <p:nvSpPr>
          <p:cNvPr id="15" name="テキスト ボックス 14">
            <a:extLst>
              <a:ext uri="{FF2B5EF4-FFF2-40B4-BE49-F238E27FC236}">
                <a16:creationId xmlns:a16="http://schemas.microsoft.com/office/drawing/2014/main" id="{41520517-DAF4-42FD-820B-5852E7F4E59C}"/>
              </a:ext>
            </a:extLst>
          </p:cNvPr>
          <p:cNvSpPr txBox="1"/>
          <p:nvPr/>
        </p:nvSpPr>
        <p:spPr>
          <a:xfrm>
            <a:off x="357487" y="868204"/>
            <a:ext cx="8606315" cy="988476"/>
          </a:xfrm>
          <a:prstGeom prst="rect">
            <a:avLst/>
          </a:prstGeom>
          <a:noFill/>
        </p:spPr>
        <p:txBody>
          <a:bodyPr wrap="square" rtlCol="0">
            <a:spAutoFit/>
          </a:bodyPr>
          <a:lstStyle/>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（自然関連財務情報開示タスクフォース）は企業が自然関連の依存・インパクト、リスク・機会を評価し、適切に開示</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   していくためのフレームワークを提供しています。</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■企業が自然関連の依存・インパクト、リスク・機会を評価するのに際し、</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では任意のアプローチ「</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アプローチ」が提案されています。「</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」とは「</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Locate</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：発見」、「</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Evaluate</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：診断」、「</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Assess</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：評価」、「</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Prepare</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：準備」の頭文字です。</a:t>
            </a:r>
          </a:p>
        </p:txBody>
      </p:sp>
      <p:sp>
        <p:nvSpPr>
          <p:cNvPr id="16" name="テキスト ボックス 15">
            <a:extLst>
              <a:ext uri="{FF2B5EF4-FFF2-40B4-BE49-F238E27FC236}">
                <a16:creationId xmlns:a16="http://schemas.microsoft.com/office/drawing/2014/main" id="{BF01A5A5-F5F5-4C03-83C9-6C77BCC4A4F1}"/>
              </a:ext>
            </a:extLst>
          </p:cNvPr>
          <p:cNvSpPr txBox="1"/>
          <p:nvPr/>
        </p:nvSpPr>
        <p:spPr>
          <a:xfrm>
            <a:off x="253328" y="4796591"/>
            <a:ext cx="5550389" cy="215444"/>
          </a:xfrm>
          <a:prstGeom prst="rect">
            <a:avLst/>
          </a:prstGeom>
          <a:noFill/>
        </p:spPr>
        <p:txBody>
          <a:bodyPr wrap="square" rtlCol="0">
            <a:spAutoFit/>
          </a:bodyPr>
          <a:lstStyle/>
          <a:p>
            <a:pPr marL="895328" indent="-895328"/>
            <a:r>
              <a:rPr kumimoji="1" lang="ja-JP" altLang="en-US" sz="800" spc="100" dirty="0">
                <a:solidFill>
                  <a:schemeClr val="tx2"/>
                </a:solidFill>
                <a:latin typeface="Meiryo UI" panose="020B0604030504040204" pitchFamily="34" charset="-128"/>
                <a:ea typeface="Meiryo UI" panose="020B0604030504040204" pitchFamily="34" charset="-128"/>
              </a:rPr>
              <a:t>出典：自然関連財務情報開示タスクフォースの提言</a:t>
            </a:r>
            <a:endParaRPr kumimoji="1" lang="ja-JP" altLang="en-US" sz="8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4" name="角丸四角形 7">
            <a:extLst>
              <a:ext uri="{FF2B5EF4-FFF2-40B4-BE49-F238E27FC236}">
                <a16:creationId xmlns:a16="http://schemas.microsoft.com/office/drawing/2014/main" id="{E76873C3-2C9B-4E9C-B67D-72CEABDE2A8F}"/>
              </a:ext>
            </a:extLst>
          </p:cNvPr>
          <p:cNvSpPr/>
          <p:nvPr/>
        </p:nvSpPr>
        <p:spPr>
          <a:xfrm>
            <a:off x="344814" y="482243"/>
            <a:ext cx="2783066"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19" name="テキスト ボックス 18">
            <a:extLst>
              <a:ext uri="{FF2B5EF4-FFF2-40B4-BE49-F238E27FC236}">
                <a16:creationId xmlns:a16="http://schemas.microsoft.com/office/drawing/2014/main" id="{575AECBD-F7A1-4E27-BFC7-A50E7B8575BC}"/>
              </a:ext>
            </a:extLst>
          </p:cNvPr>
          <p:cNvSpPr txBox="1"/>
          <p:nvPr/>
        </p:nvSpPr>
        <p:spPr>
          <a:xfrm>
            <a:off x="344813" y="518652"/>
            <a:ext cx="2877659" cy="338554"/>
          </a:xfrm>
          <a:prstGeom prst="rect">
            <a:avLst/>
          </a:prstGeom>
          <a:noFill/>
        </p:spPr>
        <p:txBody>
          <a:bodyPr wrap="square">
            <a:spAutoFit/>
          </a:bodyPr>
          <a:lstStyle/>
          <a:p>
            <a:r>
              <a:rPr kumimoji="1" lang="en-US" altLang="ja-JP" sz="1600" b="1" spc="300" dirty="0">
                <a:solidFill>
                  <a:schemeClr val="bg1"/>
                </a:solidFill>
                <a:latin typeface="Meiryo UI" panose="020B0604030504040204" pitchFamily="34" charset="-128"/>
                <a:ea typeface="Meiryo UI" panose="020B0604030504040204" pitchFamily="34" charset="-128"/>
              </a:rPr>
              <a:t>TNFD</a:t>
            </a:r>
            <a:r>
              <a:rPr kumimoji="1" lang="ja-JP" altLang="en-US" sz="1600" b="1" spc="300" dirty="0">
                <a:solidFill>
                  <a:schemeClr val="bg1"/>
                </a:solidFill>
                <a:latin typeface="Meiryo UI" panose="020B0604030504040204" pitchFamily="34" charset="-128"/>
                <a:ea typeface="Meiryo UI" panose="020B0604030504040204" pitchFamily="34" charset="-128"/>
              </a:rPr>
              <a:t>と</a:t>
            </a:r>
            <a:r>
              <a:rPr kumimoji="1" lang="en-US" altLang="ja-JP" sz="1600" b="1" spc="300" dirty="0">
                <a:solidFill>
                  <a:schemeClr val="bg1"/>
                </a:solidFill>
                <a:latin typeface="Meiryo UI" panose="020B0604030504040204" pitchFamily="34" charset="-128"/>
                <a:ea typeface="Meiryo UI" panose="020B0604030504040204" pitchFamily="34" charset="-128"/>
              </a:rPr>
              <a:t>LEAP</a:t>
            </a:r>
            <a:r>
              <a:rPr kumimoji="1" lang="ja-JP" altLang="en-US" sz="1600" b="1" spc="300" dirty="0">
                <a:solidFill>
                  <a:schemeClr val="bg1"/>
                </a:solidFill>
                <a:latin typeface="Meiryo UI" panose="020B0604030504040204" pitchFamily="34" charset="-128"/>
                <a:ea typeface="Meiryo UI" panose="020B0604030504040204" pitchFamily="34" charset="-128"/>
              </a:rPr>
              <a:t>アプローチ</a:t>
            </a:r>
          </a:p>
        </p:txBody>
      </p:sp>
    </p:spTree>
    <p:extLst>
      <p:ext uri="{BB962C8B-B14F-4D97-AF65-F5344CB8AC3E}">
        <p14:creationId xmlns:p14="http://schemas.microsoft.com/office/powerpoint/2010/main" val="103217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099981B-6649-45FC-9F62-7D7F11132AD6}"/>
              </a:ext>
            </a:extLst>
          </p:cNvPr>
          <p:cNvPicPr>
            <a:picLocks noChangeAspect="1"/>
          </p:cNvPicPr>
          <p:nvPr/>
        </p:nvPicPr>
        <p:blipFill>
          <a:blip r:embed="rId3"/>
          <a:stretch>
            <a:fillRect/>
          </a:stretch>
        </p:blipFill>
        <p:spPr>
          <a:xfrm>
            <a:off x="322085" y="2350960"/>
            <a:ext cx="4937243" cy="2014423"/>
          </a:xfrm>
          <a:prstGeom prst="rect">
            <a:avLst/>
          </a:prstGeom>
        </p:spPr>
      </p:pic>
      <p:sp>
        <p:nvSpPr>
          <p:cNvPr id="4" name="正方形/長方形 3">
            <a:extLst>
              <a:ext uri="{FF2B5EF4-FFF2-40B4-BE49-F238E27FC236}">
                <a16:creationId xmlns:a16="http://schemas.microsoft.com/office/drawing/2014/main" id="{8B2FC9FF-39CE-4959-871B-82EB49E72684}"/>
              </a:ext>
            </a:extLst>
          </p:cNvPr>
          <p:cNvSpPr/>
          <p:nvPr/>
        </p:nvSpPr>
        <p:spPr>
          <a:xfrm>
            <a:off x="482513" y="2805753"/>
            <a:ext cx="2220985" cy="615690"/>
          </a:xfrm>
          <a:prstGeom prst="rect">
            <a:avLst/>
          </a:prstGeom>
          <a:noFill/>
          <a:ln w="28575">
            <a:solidFill>
              <a:srgbClr val="B1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4"/>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5" name="テキスト ボックス 14">
            <a:extLst>
              <a:ext uri="{FF2B5EF4-FFF2-40B4-BE49-F238E27FC236}">
                <a16:creationId xmlns:a16="http://schemas.microsoft.com/office/drawing/2014/main" id="{41520517-DAF4-42FD-820B-5852E7F4E59C}"/>
              </a:ext>
            </a:extLst>
          </p:cNvPr>
          <p:cNvSpPr txBox="1"/>
          <p:nvPr/>
        </p:nvSpPr>
        <p:spPr>
          <a:xfrm>
            <a:off x="357766" y="842014"/>
            <a:ext cx="8511117" cy="1438599"/>
          </a:xfrm>
          <a:prstGeom prst="rect">
            <a:avLst/>
          </a:prstGeom>
          <a:noFill/>
        </p:spPr>
        <p:txBody>
          <a:bodyPr wrap="square" rtlCol="0">
            <a:spAutoFit/>
          </a:bodyPr>
          <a:lstStyle/>
          <a:p>
            <a:pPr marL="180975" indent="-180975">
              <a:lnSpc>
                <a:spcPct val="1500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■全事業、バリューチェーンに対して</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アプローチを行うことは難しいため、</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では事前にスコーピングを行って、優先的に分析を行う対象を決めることが推奨されています。</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ct val="1500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■今回改訂された関係性マップは電機・電子業界におけるマテリアルな自然関連の依存・インパクト、リスク・機会を整理しており、</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スコーピング、</a:t>
            </a:r>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Evaluate</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a:t>
            </a:r>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E1</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a:t>
            </a:r>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E2</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a:t>
            </a:r>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Assess</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a:t>
            </a:r>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A1</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の補助となるツールとなっています。 </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ct val="1500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■関係性マップは、地域特性を加味していないため、</a:t>
            </a:r>
            <a:r>
              <a:rPr kumimoji="1" lang="ja-JP" altLang="en-US" sz="1200" u="sng" spc="100" dirty="0">
                <a:solidFill>
                  <a:schemeClr val="accent6">
                    <a:lumMod val="50000"/>
                  </a:schemeClr>
                </a:solidFill>
                <a:latin typeface="Meiryo UI" panose="020B0604030504040204" pitchFamily="34" charset="-128"/>
                <a:ea typeface="Meiryo UI" panose="020B0604030504040204" pitchFamily="34" charset="-128"/>
              </a:rPr>
              <a:t>別途</a:t>
            </a:r>
            <a:r>
              <a:rPr kumimoji="1" lang="en-US" altLang="ja-JP" sz="1200" u="sng" spc="100" dirty="0">
                <a:solidFill>
                  <a:schemeClr val="accent6">
                    <a:lumMod val="50000"/>
                  </a:schemeClr>
                </a:solidFill>
                <a:latin typeface="Meiryo UI" panose="020B0604030504040204" pitchFamily="34" charset="-128"/>
                <a:ea typeface="Meiryo UI" panose="020B0604030504040204" pitchFamily="34" charset="-128"/>
              </a:rPr>
              <a:t> Locate</a:t>
            </a:r>
            <a:r>
              <a:rPr kumimoji="1" lang="ja-JP" altLang="en-US" sz="1200" u="sng" spc="100" dirty="0">
                <a:solidFill>
                  <a:schemeClr val="accent6">
                    <a:lumMod val="50000"/>
                  </a:schemeClr>
                </a:solidFill>
                <a:latin typeface="Meiryo UI" panose="020B0604030504040204" pitchFamily="34" charset="-128"/>
                <a:ea typeface="Meiryo UI" panose="020B0604030504040204" pitchFamily="34" charset="-128"/>
              </a:rPr>
              <a:t>（発見）フェーズを実践することが奨励されます</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6" name="テキスト ボックス 15">
            <a:extLst>
              <a:ext uri="{FF2B5EF4-FFF2-40B4-BE49-F238E27FC236}">
                <a16:creationId xmlns:a16="http://schemas.microsoft.com/office/drawing/2014/main" id="{BF01A5A5-F5F5-4C03-83C9-6C77BCC4A4F1}"/>
              </a:ext>
            </a:extLst>
          </p:cNvPr>
          <p:cNvSpPr txBox="1"/>
          <p:nvPr/>
        </p:nvSpPr>
        <p:spPr>
          <a:xfrm>
            <a:off x="238044" y="4810909"/>
            <a:ext cx="3878238" cy="215444"/>
          </a:xfrm>
          <a:prstGeom prst="rect">
            <a:avLst/>
          </a:prstGeom>
          <a:noFill/>
        </p:spPr>
        <p:txBody>
          <a:bodyPr wrap="square" rtlCol="0">
            <a:spAutoFit/>
          </a:bodyPr>
          <a:lstStyle/>
          <a:p>
            <a:r>
              <a:rPr kumimoji="1" lang="ja-JP" altLang="en-US" sz="800" spc="100" dirty="0">
                <a:solidFill>
                  <a:schemeClr val="tx2"/>
                </a:solidFill>
                <a:latin typeface="Meiryo UI" panose="020B0604030504040204" pitchFamily="34" charset="-128"/>
                <a:ea typeface="Meiryo UI" panose="020B0604030504040204" pitchFamily="34" charset="-128"/>
              </a:rPr>
              <a:t>出典</a:t>
            </a:r>
            <a:r>
              <a:rPr kumimoji="1" lang="en-US" altLang="ja-JP" sz="800" spc="100" dirty="0">
                <a:solidFill>
                  <a:schemeClr val="tx2"/>
                </a:solidFill>
                <a:latin typeface="Meiryo UI" panose="020B0604030504040204" pitchFamily="34" charset="-128"/>
                <a:ea typeface="Meiryo UI" panose="020B0604030504040204" pitchFamily="34" charset="-128"/>
              </a:rPr>
              <a:t>:</a:t>
            </a:r>
            <a:r>
              <a:rPr kumimoji="1" lang="ja-JP" altLang="en-US" sz="800" spc="100" dirty="0">
                <a:solidFill>
                  <a:schemeClr val="tx2"/>
                </a:solidFill>
                <a:latin typeface="Meiryo UI" panose="020B0604030504040204" pitchFamily="34" charset="-128"/>
                <a:ea typeface="Meiryo UI" panose="020B0604030504040204" pitchFamily="34" charset="-128"/>
              </a:rPr>
              <a:t>自然関連財務情報開示タスクフォースの提言よりインターリスク総研作成</a:t>
            </a:r>
            <a:endParaRPr kumimoji="1" lang="ja-JP" altLang="en-US" sz="800" spc="100" dirty="0">
              <a:solidFill>
                <a:schemeClr val="accent6">
                  <a:lumMod val="50000"/>
                </a:schemeClr>
              </a:solidFill>
              <a:latin typeface="Meiryo UI" panose="020B0604030504040204" pitchFamily="34" charset="-128"/>
              <a:ea typeface="Meiryo UI" panose="020B0604030504040204" pitchFamily="34" charset="-128"/>
            </a:endParaRPr>
          </a:p>
        </p:txBody>
      </p:sp>
      <p:pic>
        <p:nvPicPr>
          <p:cNvPr id="55" name="図 54">
            <a:extLst>
              <a:ext uri="{FF2B5EF4-FFF2-40B4-BE49-F238E27FC236}">
                <a16:creationId xmlns:a16="http://schemas.microsoft.com/office/drawing/2014/main" id="{3A1A95A1-A8DF-46A7-998A-34DEF6EB1736}"/>
              </a:ext>
            </a:extLst>
          </p:cNvPr>
          <p:cNvPicPr>
            <a:picLocks noChangeAspect="1"/>
          </p:cNvPicPr>
          <p:nvPr/>
        </p:nvPicPr>
        <p:blipFill rotWithShape="1">
          <a:blip r:embed="rId5"/>
          <a:srcRect t="1" r="34937" b="3438"/>
          <a:stretch/>
        </p:blipFill>
        <p:spPr>
          <a:xfrm>
            <a:off x="5961491" y="2366801"/>
            <a:ext cx="2364873" cy="1616024"/>
          </a:xfrm>
          <a:prstGeom prst="rect">
            <a:avLst/>
          </a:prstGeom>
          <a:ln>
            <a:solidFill>
              <a:schemeClr val="tx1"/>
            </a:solidFill>
          </a:ln>
        </p:spPr>
      </p:pic>
      <p:pic>
        <p:nvPicPr>
          <p:cNvPr id="57" name="図 56">
            <a:extLst>
              <a:ext uri="{FF2B5EF4-FFF2-40B4-BE49-F238E27FC236}">
                <a16:creationId xmlns:a16="http://schemas.microsoft.com/office/drawing/2014/main" id="{9F1CCC4B-001E-4C8F-A709-51B78CAFA399}"/>
              </a:ext>
            </a:extLst>
          </p:cNvPr>
          <p:cNvPicPr>
            <a:picLocks noChangeAspect="1"/>
          </p:cNvPicPr>
          <p:nvPr/>
        </p:nvPicPr>
        <p:blipFill rotWithShape="1">
          <a:blip r:embed="rId6"/>
          <a:srcRect r="40383" b="2728"/>
          <a:stretch/>
        </p:blipFill>
        <p:spPr>
          <a:xfrm>
            <a:off x="6711637" y="2802338"/>
            <a:ext cx="2159283" cy="1350192"/>
          </a:xfrm>
          <a:prstGeom prst="rect">
            <a:avLst/>
          </a:prstGeom>
          <a:ln>
            <a:solidFill>
              <a:schemeClr val="tx1"/>
            </a:solidFill>
          </a:ln>
        </p:spPr>
      </p:pic>
      <p:sp>
        <p:nvSpPr>
          <p:cNvPr id="59" name="テキスト ボックス 58">
            <a:extLst>
              <a:ext uri="{FF2B5EF4-FFF2-40B4-BE49-F238E27FC236}">
                <a16:creationId xmlns:a16="http://schemas.microsoft.com/office/drawing/2014/main" id="{E5C67DA1-327D-42C5-8655-ED27105850E5}"/>
              </a:ext>
            </a:extLst>
          </p:cNvPr>
          <p:cNvSpPr txBox="1"/>
          <p:nvPr/>
        </p:nvSpPr>
        <p:spPr>
          <a:xfrm>
            <a:off x="6712496" y="4200347"/>
            <a:ext cx="1078782" cy="295978"/>
          </a:xfrm>
          <a:prstGeom prst="rect">
            <a:avLst/>
          </a:prstGeom>
          <a:noFill/>
        </p:spPr>
        <p:txBody>
          <a:bodyPr wrap="square" rtlCol="0">
            <a:spAutoFit/>
          </a:bodyPr>
          <a:lstStyle/>
          <a:p>
            <a:pPr>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関係性マップ</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grpSp>
        <p:nvGrpSpPr>
          <p:cNvPr id="60" name="グループ化 59">
            <a:extLst>
              <a:ext uri="{FF2B5EF4-FFF2-40B4-BE49-F238E27FC236}">
                <a16:creationId xmlns:a16="http://schemas.microsoft.com/office/drawing/2014/main" id="{C5EC8F1C-1128-4BFD-BD54-A2B33A3B1108}"/>
              </a:ext>
            </a:extLst>
          </p:cNvPr>
          <p:cNvGrpSpPr/>
          <p:nvPr/>
        </p:nvGrpSpPr>
        <p:grpSpPr>
          <a:xfrm rot="10800000">
            <a:off x="5328772" y="2764279"/>
            <a:ext cx="515292" cy="577427"/>
            <a:chOff x="2452711" y="2475641"/>
            <a:chExt cx="647700" cy="433388"/>
          </a:xfrm>
        </p:grpSpPr>
        <p:sp>
          <p:nvSpPr>
            <p:cNvPr id="61" name="正方形/長方形 60">
              <a:extLst>
                <a:ext uri="{FF2B5EF4-FFF2-40B4-BE49-F238E27FC236}">
                  <a16:creationId xmlns:a16="http://schemas.microsoft.com/office/drawing/2014/main" id="{FFBE2901-E7A3-43E9-BAA3-D8F62F41F366}"/>
                </a:ext>
              </a:extLst>
            </p:cNvPr>
            <p:cNvSpPr/>
            <p:nvPr/>
          </p:nvSpPr>
          <p:spPr bwMode="gray">
            <a:xfrm>
              <a:off x="2452711" y="2475641"/>
              <a:ext cx="647700" cy="43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000000"/>
                </a:solidFill>
                <a:latin typeface="+mn-ea"/>
              </a:endParaRPr>
            </a:p>
          </p:txBody>
        </p:sp>
        <p:grpSp>
          <p:nvGrpSpPr>
            <p:cNvPr id="62" name="グループ化 38">
              <a:extLst>
                <a:ext uri="{FF2B5EF4-FFF2-40B4-BE49-F238E27FC236}">
                  <a16:creationId xmlns:a16="http://schemas.microsoft.com/office/drawing/2014/main" id="{CAC3F626-D083-41F5-B7DD-CDFD4D842EEE}"/>
                </a:ext>
              </a:extLst>
            </p:cNvPr>
            <p:cNvGrpSpPr>
              <a:grpSpLocks/>
            </p:cNvGrpSpPr>
            <p:nvPr/>
          </p:nvGrpSpPr>
          <p:grpSpPr bwMode="auto">
            <a:xfrm rot="16200000">
              <a:off x="2633681" y="2443901"/>
              <a:ext cx="287348" cy="503239"/>
              <a:chOff x="10624378" y="2741565"/>
              <a:chExt cx="430958" cy="503256"/>
            </a:xfrm>
          </p:grpSpPr>
          <p:sp>
            <p:nvSpPr>
              <p:cNvPr id="63" name="山形 12">
                <a:extLst>
                  <a:ext uri="{FF2B5EF4-FFF2-40B4-BE49-F238E27FC236}">
                    <a16:creationId xmlns:a16="http://schemas.microsoft.com/office/drawing/2014/main" id="{E78212C3-112A-4325-87C7-701278536E94}"/>
                  </a:ext>
                </a:extLst>
              </p:cNvPr>
              <p:cNvSpPr/>
              <p:nvPr/>
            </p:nvSpPr>
            <p:spPr bwMode="gray">
              <a:xfrm rot="5400000">
                <a:off x="10731905" y="2921396"/>
                <a:ext cx="215907" cy="430943"/>
              </a:xfrm>
              <a:prstGeom prst="chevron">
                <a:avLst>
                  <a:gd name="adj" fmla="val 6017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000000"/>
                  </a:solidFill>
                  <a:latin typeface="+mn-ea"/>
                </a:endParaRPr>
              </a:p>
            </p:txBody>
          </p:sp>
          <p:sp>
            <p:nvSpPr>
              <p:cNvPr id="64" name="山形 13">
                <a:extLst>
                  <a:ext uri="{FF2B5EF4-FFF2-40B4-BE49-F238E27FC236}">
                    <a16:creationId xmlns:a16="http://schemas.microsoft.com/office/drawing/2014/main" id="{B19C44E7-A0C7-421B-8D12-4F65718C03BC}"/>
                  </a:ext>
                </a:extLst>
              </p:cNvPr>
              <p:cNvSpPr/>
              <p:nvPr/>
            </p:nvSpPr>
            <p:spPr bwMode="gray">
              <a:xfrm rot="5400000">
                <a:off x="10732705" y="2777722"/>
                <a:ext cx="214319" cy="430943"/>
              </a:xfrm>
              <a:prstGeom prst="chevron">
                <a:avLst>
                  <a:gd name="adj" fmla="val 6017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000000"/>
                  </a:solidFill>
                  <a:latin typeface="+mn-ea"/>
                </a:endParaRPr>
              </a:p>
            </p:txBody>
          </p:sp>
          <p:sp>
            <p:nvSpPr>
              <p:cNvPr id="65" name="山形 14">
                <a:extLst>
                  <a:ext uri="{FF2B5EF4-FFF2-40B4-BE49-F238E27FC236}">
                    <a16:creationId xmlns:a16="http://schemas.microsoft.com/office/drawing/2014/main" id="{21B30992-2FAE-460C-B3D2-6C26BABC6AA9}"/>
                  </a:ext>
                </a:extLst>
              </p:cNvPr>
              <p:cNvSpPr/>
              <p:nvPr/>
            </p:nvSpPr>
            <p:spPr bwMode="gray">
              <a:xfrm rot="5400000">
                <a:off x="10731896" y="2634047"/>
                <a:ext cx="215908" cy="430943"/>
              </a:xfrm>
              <a:prstGeom prst="chevron">
                <a:avLst>
                  <a:gd name="adj" fmla="val 6017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000000"/>
                  </a:solidFill>
                  <a:latin typeface="+mn-ea"/>
                </a:endParaRPr>
              </a:p>
            </p:txBody>
          </p:sp>
        </p:grpSp>
      </p:grpSp>
      <p:grpSp>
        <p:nvGrpSpPr>
          <p:cNvPr id="2" name="グループ化 1">
            <a:extLst>
              <a:ext uri="{FF2B5EF4-FFF2-40B4-BE49-F238E27FC236}">
                <a16:creationId xmlns:a16="http://schemas.microsoft.com/office/drawing/2014/main" id="{BA6547DA-62F7-4AE4-B9C2-1829DB75A482}"/>
              </a:ext>
            </a:extLst>
          </p:cNvPr>
          <p:cNvGrpSpPr/>
          <p:nvPr/>
        </p:nvGrpSpPr>
        <p:grpSpPr>
          <a:xfrm>
            <a:off x="1595843" y="4348537"/>
            <a:ext cx="1195666" cy="430288"/>
            <a:chOff x="3147392" y="2511288"/>
            <a:chExt cx="1321150" cy="475446"/>
          </a:xfrm>
        </p:grpSpPr>
        <p:pic>
          <p:nvPicPr>
            <p:cNvPr id="33" name="図 32">
              <a:extLst>
                <a:ext uri="{FF2B5EF4-FFF2-40B4-BE49-F238E27FC236}">
                  <a16:creationId xmlns:a16="http://schemas.microsoft.com/office/drawing/2014/main" id="{290F833A-2676-453D-8DD3-4915FFE2639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5871" b="-8878"/>
            <a:stretch/>
          </p:blipFill>
          <p:spPr>
            <a:xfrm>
              <a:off x="3147392" y="2718212"/>
              <a:ext cx="1321150" cy="268522"/>
            </a:xfrm>
            <a:prstGeom prst="rect">
              <a:avLst/>
            </a:prstGeom>
          </p:spPr>
        </p:pic>
        <p:pic>
          <p:nvPicPr>
            <p:cNvPr id="32" name="図 31">
              <a:extLst>
                <a:ext uri="{FF2B5EF4-FFF2-40B4-BE49-F238E27FC236}">
                  <a16:creationId xmlns:a16="http://schemas.microsoft.com/office/drawing/2014/main" id="{ABC516C9-D6D5-4409-8840-B0485F46899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1" r="15871" b="8823"/>
            <a:stretch/>
          </p:blipFill>
          <p:spPr>
            <a:xfrm>
              <a:off x="3147392" y="2511288"/>
              <a:ext cx="1321150" cy="224094"/>
            </a:xfrm>
            <a:prstGeom prst="rect">
              <a:avLst/>
            </a:prstGeom>
          </p:spPr>
        </p:pic>
      </p:grpSp>
      <p:pic>
        <p:nvPicPr>
          <p:cNvPr id="35" name="図 34">
            <a:extLst>
              <a:ext uri="{FF2B5EF4-FFF2-40B4-BE49-F238E27FC236}">
                <a16:creationId xmlns:a16="http://schemas.microsoft.com/office/drawing/2014/main" id="{EAE270D7-627E-4070-9D07-EB47F724EDC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51307" t="15909" r="32006" b="76859"/>
          <a:stretch/>
        </p:blipFill>
        <p:spPr>
          <a:xfrm>
            <a:off x="2868565" y="4348537"/>
            <a:ext cx="1099931" cy="225287"/>
          </a:xfrm>
          <a:prstGeom prst="rect">
            <a:avLst/>
          </a:prstGeom>
        </p:spPr>
      </p:pic>
      <p:sp>
        <p:nvSpPr>
          <p:cNvPr id="38" name="正方形/長方形 37">
            <a:extLst>
              <a:ext uri="{FF2B5EF4-FFF2-40B4-BE49-F238E27FC236}">
                <a16:creationId xmlns:a16="http://schemas.microsoft.com/office/drawing/2014/main" id="{10158106-1C5D-44AE-947F-CE18743B865A}"/>
              </a:ext>
            </a:extLst>
          </p:cNvPr>
          <p:cNvSpPr/>
          <p:nvPr/>
        </p:nvSpPr>
        <p:spPr>
          <a:xfrm>
            <a:off x="1564829" y="3911141"/>
            <a:ext cx="2425148" cy="921026"/>
          </a:xfrm>
          <a:prstGeom prst="rect">
            <a:avLst/>
          </a:prstGeom>
          <a:noFill/>
          <a:ln w="28575">
            <a:solidFill>
              <a:srgbClr val="B1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7">
            <a:extLst>
              <a:ext uri="{FF2B5EF4-FFF2-40B4-BE49-F238E27FC236}">
                <a16:creationId xmlns:a16="http://schemas.microsoft.com/office/drawing/2014/main" id="{D589E13B-A780-4936-B3B7-8C4555B43F33}"/>
              </a:ext>
            </a:extLst>
          </p:cNvPr>
          <p:cNvSpPr/>
          <p:nvPr/>
        </p:nvSpPr>
        <p:spPr>
          <a:xfrm>
            <a:off x="344813" y="482243"/>
            <a:ext cx="3351153"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34" name="テキスト ボックス 33">
            <a:extLst>
              <a:ext uri="{FF2B5EF4-FFF2-40B4-BE49-F238E27FC236}">
                <a16:creationId xmlns:a16="http://schemas.microsoft.com/office/drawing/2014/main" id="{453D2117-4125-4C9C-8FA9-6B3C0225CCC9}"/>
              </a:ext>
            </a:extLst>
          </p:cNvPr>
          <p:cNvSpPr txBox="1"/>
          <p:nvPr/>
        </p:nvSpPr>
        <p:spPr>
          <a:xfrm>
            <a:off x="344814" y="518652"/>
            <a:ext cx="3421492" cy="338554"/>
          </a:xfrm>
          <a:prstGeom prst="rect">
            <a:avLst/>
          </a:prstGeom>
          <a:noFill/>
        </p:spPr>
        <p:txBody>
          <a:bodyPr wrap="square">
            <a:spAutoFit/>
          </a:bodyPr>
          <a:lstStyle/>
          <a:p>
            <a:r>
              <a:rPr kumimoji="1" lang="en-US" altLang="ja-JP" sz="1600" b="1" spc="300" dirty="0">
                <a:solidFill>
                  <a:schemeClr val="bg1"/>
                </a:solidFill>
                <a:latin typeface="Meiryo UI" panose="020B0604030504040204" pitchFamily="34" charset="-128"/>
                <a:ea typeface="Meiryo UI" panose="020B0604030504040204" pitchFamily="34" charset="-128"/>
              </a:rPr>
              <a:t>LEAP</a:t>
            </a:r>
            <a:r>
              <a:rPr kumimoji="1" lang="ja-JP" altLang="en-US" sz="1600" b="1" spc="300" dirty="0">
                <a:solidFill>
                  <a:schemeClr val="bg1"/>
                </a:solidFill>
                <a:latin typeface="Meiryo UI" panose="020B0604030504040204" pitchFamily="34" charset="-128"/>
                <a:ea typeface="Meiryo UI" panose="020B0604030504040204" pitchFamily="34" charset="-128"/>
              </a:rPr>
              <a:t>アプローチ実施時の活用</a:t>
            </a:r>
          </a:p>
        </p:txBody>
      </p:sp>
    </p:spTree>
    <p:extLst>
      <p:ext uri="{BB962C8B-B14F-4D97-AF65-F5344CB8AC3E}">
        <p14:creationId xmlns:p14="http://schemas.microsoft.com/office/powerpoint/2010/main" val="386125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1AF487E-4640-65C6-341A-C5E081C7805A}"/>
              </a:ext>
            </a:extLst>
          </p:cNvPr>
          <p:cNvSpPr>
            <a:spLocks noGrp="1" noRot="1" noMove="1" noResize="1" noEditPoints="1" noAdjustHandles="1" noChangeArrowheads="1" noChangeShapeType="1"/>
          </p:cNvSpPr>
          <p:nvPr/>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ー 5">
            <a:extLst>
              <a:ext uri="{FF2B5EF4-FFF2-40B4-BE49-F238E27FC236}">
                <a16:creationId xmlns:a16="http://schemas.microsoft.com/office/drawing/2014/main" id="{7504224C-09C2-345D-135E-B8A2663AE29F}"/>
              </a:ext>
            </a:extLst>
          </p:cNvPr>
          <p:cNvSpPr>
            <a:spLocks noGrp="1"/>
          </p:cNvSpPr>
          <p:nvPr>
            <p:ph sz="half" idx="1"/>
          </p:nvPr>
        </p:nvSpPr>
        <p:spPr>
          <a:xfrm>
            <a:off x="652004" y="790565"/>
            <a:ext cx="261037" cy="410154"/>
          </a:xfrm>
        </p:spPr>
        <p:txBody>
          <a:bodyPr anchor="ctr"/>
          <a:lstStyle/>
          <a:p>
            <a:pPr marL="0" indent="0" algn="ctr">
              <a:buNone/>
            </a:pPr>
            <a:r>
              <a:rPr lang="en-US" altLang="ja-JP" b="1" dirty="0">
                <a:solidFill>
                  <a:schemeClr val="accent6">
                    <a:lumMod val="50000"/>
                  </a:schemeClr>
                </a:solidFill>
                <a:latin typeface="Meiryo UI" panose="020B0604030504040204" pitchFamily="34" charset="-128"/>
                <a:ea typeface="Meiryo UI" panose="020B0604030504040204" pitchFamily="34" charset="-128"/>
              </a:rPr>
              <a:t>1</a:t>
            </a:r>
            <a:endParaRPr lang="ja-JP" altLang="en-US" b="1" dirty="0">
              <a:solidFill>
                <a:schemeClr val="accent6">
                  <a:lumMod val="50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CFA0F0A1-52DB-A316-7F4E-3F60689DA175}"/>
              </a:ext>
            </a:extLst>
          </p:cNvPr>
          <p:cNvSpPr txBox="1"/>
          <p:nvPr/>
        </p:nvSpPr>
        <p:spPr>
          <a:xfrm>
            <a:off x="1161751" y="841754"/>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研究開発・設計</a:t>
            </a:r>
          </a:p>
        </p:txBody>
      </p:sp>
      <p:sp>
        <p:nvSpPr>
          <p:cNvPr id="15" name="コンテンツ プレースホルダー 5">
            <a:extLst>
              <a:ext uri="{FF2B5EF4-FFF2-40B4-BE49-F238E27FC236}">
                <a16:creationId xmlns:a16="http://schemas.microsoft.com/office/drawing/2014/main" id="{07EAAAAC-551C-FB35-C253-6CF0F4C4034F}"/>
              </a:ext>
            </a:extLst>
          </p:cNvPr>
          <p:cNvSpPr txBox="1">
            <a:spLocks/>
          </p:cNvSpPr>
          <p:nvPr/>
        </p:nvSpPr>
        <p:spPr>
          <a:xfrm>
            <a:off x="652004" y="1319061"/>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2</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6" name="テキスト ボックス 15">
            <a:extLst>
              <a:ext uri="{FF2B5EF4-FFF2-40B4-BE49-F238E27FC236}">
                <a16:creationId xmlns:a16="http://schemas.microsoft.com/office/drawing/2014/main" id="{B35AC2CB-6C25-5BB3-46A6-565C0A123319}"/>
              </a:ext>
            </a:extLst>
          </p:cNvPr>
          <p:cNvSpPr txBox="1"/>
          <p:nvPr/>
        </p:nvSpPr>
        <p:spPr>
          <a:xfrm>
            <a:off x="1161751" y="1370250"/>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原材料・部品・半製品調達</a:t>
            </a:r>
          </a:p>
        </p:txBody>
      </p:sp>
      <p:sp>
        <p:nvSpPr>
          <p:cNvPr id="17" name="コンテンツ プレースホルダー 5">
            <a:extLst>
              <a:ext uri="{FF2B5EF4-FFF2-40B4-BE49-F238E27FC236}">
                <a16:creationId xmlns:a16="http://schemas.microsoft.com/office/drawing/2014/main" id="{FE724FE0-CAD9-59EE-6F86-AD594B81BC9F}"/>
              </a:ext>
            </a:extLst>
          </p:cNvPr>
          <p:cNvSpPr txBox="1">
            <a:spLocks/>
          </p:cNvSpPr>
          <p:nvPr/>
        </p:nvSpPr>
        <p:spPr>
          <a:xfrm>
            <a:off x="652004" y="1847557"/>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3</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0CBBD051-8E74-C35B-AC22-AC415084169A}"/>
              </a:ext>
            </a:extLst>
          </p:cNvPr>
          <p:cNvSpPr txBox="1"/>
          <p:nvPr/>
        </p:nvSpPr>
        <p:spPr>
          <a:xfrm>
            <a:off x="1161751" y="1898746"/>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製品製造</a:t>
            </a:r>
          </a:p>
        </p:txBody>
      </p:sp>
      <p:sp>
        <p:nvSpPr>
          <p:cNvPr id="19" name="コンテンツ プレースホルダー 5">
            <a:extLst>
              <a:ext uri="{FF2B5EF4-FFF2-40B4-BE49-F238E27FC236}">
                <a16:creationId xmlns:a16="http://schemas.microsoft.com/office/drawing/2014/main" id="{D04B8E05-6B58-F9FE-EF90-D5B59230C9FF}"/>
              </a:ext>
            </a:extLst>
          </p:cNvPr>
          <p:cNvSpPr txBox="1">
            <a:spLocks/>
          </p:cNvSpPr>
          <p:nvPr/>
        </p:nvSpPr>
        <p:spPr>
          <a:xfrm>
            <a:off x="652004" y="2373145"/>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4</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3723D356-5DBE-D9C0-954F-D15FBF445DE8}"/>
              </a:ext>
            </a:extLst>
          </p:cNvPr>
          <p:cNvSpPr txBox="1"/>
          <p:nvPr/>
        </p:nvSpPr>
        <p:spPr>
          <a:xfrm>
            <a:off x="1161751" y="2424334"/>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梱包・輸送</a:t>
            </a:r>
          </a:p>
        </p:txBody>
      </p:sp>
      <p:sp>
        <p:nvSpPr>
          <p:cNvPr id="21" name="コンテンツ プレースホルダー 5">
            <a:extLst>
              <a:ext uri="{FF2B5EF4-FFF2-40B4-BE49-F238E27FC236}">
                <a16:creationId xmlns:a16="http://schemas.microsoft.com/office/drawing/2014/main" id="{608A675E-3E29-A03F-51B9-E2B1E7F4F76A}"/>
              </a:ext>
            </a:extLst>
          </p:cNvPr>
          <p:cNvSpPr txBox="1">
            <a:spLocks/>
          </p:cNvSpPr>
          <p:nvPr/>
        </p:nvSpPr>
        <p:spPr>
          <a:xfrm>
            <a:off x="652004" y="2899181"/>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5</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grpSp>
        <p:nvGrpSpPr>
          <p:cNvPr id="12" name="グループ化 11">
            <a:extLst>
              <a:ext uri="{FF2B5EF4-FFF2-40B4-BE49-F238E27FC236}">
                <a16:creationId xmlns:a16="http://schemas.microsoft.com/office/drawing/2014/main" id="{3E2B2BEA-4EAF-E5F3-0997-3921F8A8C830}"/>
              </a:ext>
            </a:extLst>
          </p:cNvPr>
          <p:cNvGrpSpPr>
            <a:grpSpLocks noGrp="1" noUngrp="1" noRot="1" noMove="1" noResize="1"/>
          </p:cNvGrpSpPr>
          <p:nvPr/>
        </p:nvGrpSpPr>
        <p:grpSpPr>
          <a:xfrm>
            <a:off x="8261350" y="0"/>
            <a:ext cx="882650" cy="449552"/>
            <a:chOff x="7975600" y="0"/>
            <a:chExt cx="882650" cy="449552"/>
          </a:xfrm>
        </p:grpSpPr>
        <p:sp>
          <p:nvSpPr>
            <p:cNvPr id="11" name="正方形/長方形 10">
              <a:extLst>
                <a:ext uri="{FF2B5EF4-FFF2-40B4-BE49-F238E27FC236}">
                  <a16:creationId xmlns:a16="http://schemas.microsoft.com/office/drawing/2014/main" id="{27CF2AF1-91C0-1ECB-D1B1-AC190F8B62C5}"/>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FBF41304-0B3D-6844-9984-5BB534890C57}"/>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22" name="テキスト ボックス 21">
            <a:extLst>
              <a:ext uri="{FF2B5EF4-FFF2-40B4-BE49-F238E27FC236}">
                <a16:creationId xmlns:a16="http://schemas.microsoft.com/office/drawing/2014/main" id="{72E5C87A-58F2-D62A-5EFE-3A9C19EF78BE}"/>
              </a:ext>
            </a:extLst>
          </p:cNvPr>
          <p:cNvSpPr txBox="1"/>
          <p:nvPr/>
        </p:nvSpPr>
        <p:spPr>
          <a:xfrm>
            <a:off x="1161751" y="2950370"/>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販</a:t>
            </a:r>
            <a:r>
              <a:rPr lang="ja-JP" altLang="en-US" sz="1400" spc="300" dirty="0">
                <a:solidFill>
                  <a:srgbClr val="2B6454"/>
                </a:solidFill>
                <a:latin typeface="Meiryo UI" panose="020B0604030504040204" pitchFamily="34" charset="-128"/>
                <a:ea typeface="Meiryo UI" panose="020B0604030504040204" pitchFamily="34" charset="-128"/>
              </a:rPr>
              <a:t>売・使用</a:t>
            </a:r>
          </a:p>
        </p:txBody>
      </p:sp>
      <p:pic>
        <p:nvPicPr>
          <p:cNvPr id="34" name="図 33">
            <a:extLst>
              <a:ext uri="{FF2B5EF4-FFF2-40B4-BE49-F238E27FC236}">
                <a16:creationId xmlns:a16="http://schemas.microsoft.com/office/drawing/2014/main" id="{99D987BF-7AF7-B20C-B41B-5C833CAE050F}"/>
              </a:ext>
            </a:extLst>
          </p:cNvPr>
          <p:cNvPicPr>
            <a:picLocks noChangeAspect="1"/>
          </p:cNvPicPr>
          <p:nvPr/>
        </p:nvPicPr>
        <p:blipFill rotWithShape="1">
          <a:blip r:embed="rId4"/>
          <a:srcRect t="14682" b="22627"/>
          <a:stretch/>
        </p:blipFill>
        <p:spPr>
          <a:xfrm>
            <a:off x="5669021" y="1148322"/>
            <a:ext cx="3474978" cy="2694878"/>
          </a:xfrm>
          <a:prstGeom prst="rect">
            <a:avLst/>
          </a:prstGeom>
        </p:spPr>
      </p:pic>
      <p:sp>
        <p:nvSpPr>
          <p:cNvPr id="14" name="TextBox 1">
            <a:extLst>
              <a:ext uri="{FF2B5EF4-FFF2-40B4-BE49-F238E27FC236}">
                <a16:creationId xmlns:a16="http://schemas.microsoft.com/office/drawing/2014/main" id="{454C2618-DA68-4027-D6D2-33165D1C505D}"/>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1">
                    <a:lumMod val="75000"/>
                    <a:lumOff val="25000"/>
                  </a:schemeClr>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4</a:t>
            </a:r>
            <a:r>
              <a:rPr lang="ja-JP" altLang="en-US" sz="800" u="none" strike="noStrike" dirty="0">
                <a:solidFill>
                  <a:schemeClr val="tx1">
                    <a:lumMod val="75000"/>
                    <a:lumOff val="25000"/>
                  </a:schemeClr>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1">
                  <a:lumMod val="75000"/>
                  <a:lumOff val="25000"/>
                </a:schemeClr>
              </a:solidFill>
              <a:latin typeface="Meiryo UI" panose="020B0604030504040204" pitchFamily="34" charset="-128"/>
              <a:cs typeface="Arial" panose="020B0604020202020204" pitchFamily="34" charset="0"/>
            </a:endParaRPr>
          </a:p>
        </p:txBody>
      </p:sp>
      <p:sp>
        <p:nvSpPr>
          <p:cNvPr id="23" name="スライド番号プレースホルダー 22">
            <a:extLst>
              <a:ext uri="{FF2B5EF4-FFF2-40B4-BE49-F238E27FC236}">
                <a16:creationId xmlns:a16="http://schemas.microsoft.com/office/drawing/2014/main" id="{7548D51D-0D0A-028A-E0A6-65E1E42C45A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solidFill>
                  <a:schemeClr val="tx1">
                    <a:lumMod val="75000"/>
                    <a:lumOff val="25000"/>
                  </a:schemeClr>
                </a:solidFill>
              </a:rPr>
              <a:t>11</a:t>
            </a:fld>
            <a:endParaRPr kumimoji="1" lang="ja-JP" altLang="en-US" dirty="0">
              <a:solidFill>
                <a:schemeClr val="tx1">
                  <a:lumMod val="75000"/>
                  <a:lumOff val="25000"/>
                </a:schemeClr>
              </a:solidFill>
            </a:endParaRPr>
          </a:p>
        </p:txBody>
      </p:sp>
      <p:cxnSp>
        <p:nvCxnSpPr>
          <p:cNvPr id="4" name="直線コネクタ 3">
            <a:extLst>
              <a:ext uri="{FF2B5EF4-FFF2-40B4-BE49-F238E27FC236}">
                <a16:creationId xmlns:a16="http://schemas.microsoft.com/office/drawing/2014/main" id="{998DB930-CC63-3514-31F5-1C4EB05D048B}"/>
              </a:ext>
            </a:extLst>
          </p:cNvPr>
          <p:cNvCxnSpPr>
            <a:cxnSpLocks/>
          </p:cNvCxnSpPr>
          <p:nvPr/>
        </p:nvCxnSpPr>
        <p:spPr>
          <a:xfrm>
            <a:off x="24720" y="449552"/>
            <a:ext cx="91080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6567426-3EC3-B3CE-43B4-AC2AB0A8530D}"/>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ライフサイクルステージ別　関係性マップの概要</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3" name="コンテンツ プレースホルダー 5">
            <a:extLst>
              <a:ext uri="{FF2B5EF4-FFF2-40B4-BE49-F238E27FC236}">
                <a16:creationId xmlns:a16="http://schemas.microsoft.com/office/drawing/2014/main" id="{7C1391C2-52DE-09AC-01EB-2ABE8C31D5C7}"/>
              </a:ext>
            </a:extLst>
          </p:cNvPr>
          <p:cNvSpPr txBox="1">
            <a:spLocks/>
          </p:cNvSpPr>
          <p:nvPr/>
        </p:nvSpPr>
        <p:spPr>
          <a:xfrm>
            <a:off x="652004" y="3433045"/>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6</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5" name="テキスト ボックス 24">
            <a:extLst>
              <a:ext uri="{FF2B5EF4-FFF2-40B4-BE49-F238E27FC236}">
                <a16:creationId xmlns:a16="http://schemas.microsoft.com/office/drawing/2014/main" id="{62AB3C99-700F-1162-689C-F714D70C705A}"/>
              </a:ext>
            </a:extLst>
          </p:cNvPr>
          <p:cNvSpPr txBox="1"/>
          <p:nvPr/>
        </p:nvSpPr>
        <p:spPr>
          <a:xfrm>
            <a:off x="1161751" y="3482805"/>
            <a:ext cx="4380308"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回収・リサイクル・廃棄</a:t>
            </a:r>
          </a:p>
        </p:txBody>
      </p:sp>
      <p:sp>
        <p:nvSpPr>
          <p:cNvPr id="26" name="テキスト ボックス 25">
            <a:extLst>
              <a:ext uri="{FF2B5EF4-FFF2-40B4-BE49-F238E27FC236}">
                <a16:creationId xmlns:a16="http://schemas.microsoft.com/office/drawing/2014/main" id="{5BE64DD9-7A15-1CFD-CF78-B4F9ABEC9F5E}"/>
              </a:ext>
            </a:extLst>
          </p:cNvPr>
          <p:cNvSpPr txBox="1"/>
          <p:nvPr/>
        </p:nvSpPr>
        <p:spPr>
          <a:xfrm>
            <a:off x="1161751" y="3995510"/>
            <a:ext cx="3289987" cy="307777"/>
          </a:xfrm>
          <a:prstGeom prst="rect">
            <a:avLst/>
          </a:prstGeom>
          <a:noFill/>
        </p:spPr>
        <p:txBody>
          <a:bodyPr wrap="square" rtlCol="0">
            <a:spAutoFit/>
          </a:bodyPr>
          <a:lstStyle/>
          <a:p>
            <a:r>
              <a:rPr lang="ja-JP" altLang="en-US" sz="1400" spc="300" dirty="0">
                <a:solidFill>
                  <a:schemeClr val="accent6">
                    <a:lumMod val="50000"/>
                  </a:schemeClr>
                </a:solidFill>
                <a:latin typeface="Meiryo UI" panose="020B0604030504040204" pitchFamily="34" charset="-128"/>
                <a:ea typeface="Meiryo UI" panose="020B0604030504040204" pitchFamily="34" charset="-128"/>
              </a:rPr>
              <a:t>事業所の土地利用</a:t>
            </a:r>
          </a:p>
        </p:txBody>
      </p:sp>
      <p:sp>
        <p:nvSpPr>
          <p:cNvPr id="27" name="コンテンツ プレースホルダー 5">
            <a:extLst>
              <a:ext uri="{FF2B5EF4-FFF2-40B4-BE49-F238E27FC236}">
                <a16:creationId xmlns:a16="http://schemas.microsoft.com/office/drawing/2014/main" id="{4968E3D3-2C70-68CB-CEDA-352B433DD294}"/>
              </a:ext>
            </a:extLst>
          </p:cNvPr>
          <p:cNvSpPr txBox="1">
            <a:spLocks/>
          </p:cNvSpPr>
          <p:nvPr/>
        </p:nvSpPr>
        <p:spPr>
          <a:xfrm>
            <a:off x="652004" y="3961541"/>
            <a:ext cx="261037" cy="41015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100" b="1" dirty="0">
                <a:solidFill>
                  <a:schemeClr val="accent6">
                    <a:lumMod val="50000"/>
                  </a:schemeClr>
                </a:solidFill>
                <a:latin typeface="Meiryo UI" panose="020B0604030504040204" pitchFamily="34" charset="-128"/>
                <a:ea typeface="Meiryo UI" panose="020B0604030504040204" pitchFamily="34" charset="-128"/>
              </a:rPr>
              <a:t>7</a:t>
            </a:r>
            <a:endParaRPr lang="ja-JP" altLang="en-US" sz="2100" b="1" dirty="0">
              <a:solidFill>
                <a:schemeClr val="accent6">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06128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27" name="角丸四角形 3">
            <a:extLst>
              <a:ext uri="{FF2B5EF4-FFF2-40B4-BE49-F238E27FC236}">
                <a16:creationId xmlns:a16="http://schemas.microsoft.com/office/drawing/2014/main" id="{653256E3-F9F6-4DBA-B280-FFC22ED39B11}"/>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8" name="下矢印 6">
            <a:extLst>
              <a:ext uri="{FF2B5EF4-FFF2-40B4-BE49-F238E27FC236}">
                <a16:creationId xmlns:a16="http://schemas.microsoft.com/office/drawing/2014/main" id="{7E404871-7E83-4B10-8A68-6CF00B3C2C69}"/>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33" name="下矢印 7">
            <a:extLst>
              <a:ext uri="{FF2B5EF4-FFF2-40B4-BE49-F238E27FC236}">
                <a16:creationId xmlns:a16="http://schemas.microsoft.com/office/drawing/2014/main" id="{AD7A2329-E06B-49F3-8AA5-B3479677B917}"/>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
            <a:extLst>
              <a:ext uri="{FF2B5EF4-FFF2-40B4-BE49-F238E27FC236}">
                <a16:creationId xmlns:a16="http://schemas.microsoft.com/office/drawing/2014/main" id="{1B3987F9-CFF9-4F18-BD70-D229D90411A7}"/>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2B49CFC-4089-4D91-B38C-31D3A83DC238}"/>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2" name="テキスト ボックス 31">
            <a:extLst>
              <a:ext uri="{FF2B5EF4-FFF2-40B4-BE49-F238E27FC236}">
                <a16:creationId xmlns:a16="http://schemas.microsoft.com/office/drawing/2014/main" id="{C08B7FA5-1F24-4D46-9E16-D3F53FC41E50}"/>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12</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１．研究開発・設計（依存・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dirty="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spc="200" dirty="0">
                <a:solidFill>
                  <a:schemeClr val="bg1"/>
                </a:solidFill>
                <a:latin typeface="Meiryo UI" panose="020B0604030504040204" pitchFamily="34" charset="-128"/>
                <a:ea typeface="Meiryo UI" panose="020B0604030504040204" pitchFamily="34" charset="-128"/>
              </a:rPr>
              <a:t>（研究開発・設計）</a:t>
            </a:r>
          </a:p>
        </p:txBody>
      </p:sp>
      <p:sp>
        <p:nvSpPr>
          <p:cNvPr id="31" name="正方形/長方形 30">
            <a:extLst>
              <a:ext uri="{FF2B5EF4-FFF2-40B4-BE49-F238E27FC236}">
                <a16:creationId xmlns:a16="http://schemas.microsoft.com/office/drawing/2014/main" id="{1783C8D0-A170-190C-A82B-AAAD909F54FD}"/>
              </a:ext>
            </a:extLst>
          </p:cNvPr>
          <p:cNvSpPr/>
          <p:nvPr/>
        </p:nvSpPr>
        <p:spPr>
          <a:xfrm>
            <a:off x="2383773" y="1885082"/>
            <a:ext cx="2411702"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バイオミミクリー等による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製品開発へのインスピレーション</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6" name="正方形/長方形 35">
            <a:extLst>
              <a:ext uri="{FF2B5EF4-FFF2-40B4-BE49-F238E27FC236}">
                <a16:creationId xmlns:a16="http://schemas.microsoft.com/office/drawing/2014/main" id="{DE7B74E7-A079-3D25-2D75-5458F2C26EF0}"/>
              </a:ext>
            </a:extLst>
          </p:cNvPr>
          <p:cNvSpPr/>
          <p:nvPr/>
        </p:nvSpPr>
        <p:spPr>
          <a:xfrm>
            <a:off x="5183459" y="1885082"/>
            <a:ext cx="1565416" cy="426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225129" y="4312564"/>
            <a:ext cx="2962808"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工場による土地利用・占有や</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工場建設に伴う生息地の喪失・汚染など</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3" name="正方形/長方形 52">
            <a:extLst>
              <a:ext uri="{FF2B5EF4-FFF2-40B4-BE49-F238E27FC236}">
                <a16:creationId xmlns:a16="http://schemas.microsoft.com/office/drawing/2014/main" id="{1E413A2C-DAA7-B704-ECBB-EB580DFDD2E0}"/>
              </a:ext>
            </a:extLst>
          </p:cNvPr>
          <p:cNvSpPr/>
          <p:nvPr/>
        </p:nvSpPr>
        <p:spPr>
          <a:xfrm>
            <a:off x="4121789" y="4312564"/>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不適切な管理による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有害物質・廃プラの流出</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5" name="正方形/長方形 54">
            <a:extLst>
              <a:ext uri="{FF2B5EF4-FFF2-40B4-BE49-F238E27FC236}">
                <a16:creationId xmlns:a16="http://schemas.microsoft.com/office/drawing/2014/main" id="{0E8EE655-4024-7202-AD63-E3CE4B0F6025}"/>
              </a:ext>
            </a:extLst>
          </p:cNvPr>
          <p:cNvSpPr/>
          <p:nvPr/>
        </p:nvSpPr>
        <p:spPr>
          <a:xfrm>
            <a:off x="6251095" y="4312564"/>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騒音・振動・光による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生態系への影響</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22" name="図 21">
            <a:extLst>
              <a:ext uri="{FF2B5EF4-FFF2-40B4-BE49-F238E27FC236}">
                <a16:creationId xmlns:a16="http://schemas.microsoft.com/office/drawing/2014/main" id="{646E746A-E8CB-D0AC-9B1B-1C58B11D330B}"/>
              </a:ext>
            </a:extLst>
          </p:cNvPr>
          <p:cNvPicPr>
            <a:picLocks noChangeAspect="1"/>
          </p:cNvPicPr>
          <p:nvPr/>
        </p:nvPicPr>
        <p:blipFill>
          <a:blip r:embed="rId4"/>
          <a:stretch>
            <a:fillRect/>
          </a:stretch>
        </p:blipFill>
        <p:spPr>
          <a:xfrm>
            <a:off x="2058533" y="3160726"/>
            <a:ext cx="1296000" cy="1108174"/>
          </a:xfrm>
          <a:prstGeom prst="rect">
            <a:avLst/>
          </a:prstGeom>
        </p:spPr>
      </p:pic>
      <p:pic>
        <p:nvPicPr>
          <p:cNvPr id="26" name="図 25" descr="ストリート が含まれている画像&#10;&#10;AI によって生成されたコンテンツは間違っている可能性があります。">
            <a:extLst>
              <a:ext uri="{FF2B5EF4-FFF2-40B4-BE49-F238E27FC236}">
                <a16:creationId xmlns:a16="http://schemas.microsoft.com/office/drawing/2014/main" id="{6608A0AD-D99A-FCD0-005F-413266B36306}"/>
              </a:ext>
            </a:extLst>
          </p:cNvPr>
          <p:cNvPicPr>
            <a:picLocks noChangeAspect="1"/>
          </p:cNvPicPr>
          <p:nvPr/>
        </p:nvPicPr>
        <p:blipFill>
          <a:blip r:embed="rId5"/>
          <a:stretch>
            <a:fillRect/>
          </a:stretch>
        </p:blipFill>
        <p:spPr>
          <a:xfrm>
            <a:off x="6331803" y="3161988"/>
            <a:ext cx="1404000" cy="1105650"/>
          </a:xfrm>
          <a:prstGeom prst="rect">
            <a:avLst/>
          </a:prstGeom>
        </p:spPr>
      </p:pic>
      <p:pic>
        <p:nvPicPr>
          <p:cNvPr id="13" name="図 12" descr="部屋 が含まれている画像&#10;&#10;AI によって生成されたコンテンツは間違っている可能性があります。">
            <a:extLst>
              <a:ext uri="{FF2B5EF4-FFF2-40B4-BE49-F238E27FC236}">
                <a16:creationId xmlns:a16="http://schemas.microsoft.com/office/drawing/2014/main" id="{C8F79D9D-80A6-2DEA-767E-34DCD64E0BD0}"/>
              </a:ext>
            </a:extLst>
          </p:cNvPr>
          <p:cNvPicPr>
            <a:picLocks noChangeAspect="1"/>
          </p:cNvPicPr>
          <p:nvPr/>
        </p:nvPicPr>
        <p:blipFill>
          <a:blip r:embed="rId6"/>
          <a:stretch>
            <a:fillRect/>
          </a:stretch>
        </p:blipFill>
        <p:spPr>
          <a:xfrm>
            <a:off x="2694933" y="671768"/>
            <a:ext cx="1789382" cy="1188000"/>
          </a:xfrm>
          <a:prstGeom prst="rect">
            <a:avLst/>
          </a:prstGeom>
        </p:spPr>
      </p:pic>
      <p:sp>
        <p:nvSpPr>
          <p:cNvPr id="2" name="正方形/長方形 1">
            <a:extLst>
              <a:ext uri="{FF2B5EF4-FFF2-40B4-BE49-F238E27FC236}">
                <a16:creationId xmlns:a16="http://schemas.microsoft.com/office/drawing/2014/main" id="{E9512CE2-088D-4B8A-A818-13AD5A51CAB3}"/>
              </a:ext>
            </a:extLst>
          </p:cNvPr>
          <p:cNvSpPr/>
          <p:nvPr/>
        </p:nvSpPr>
        <p:spPr>
          <a:xfrm>
            <a:off x="4908411" y="671768"/>
            <a:ext cx="2135621" cy="118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背景パターン&#10;&#10;AI によって生成されたコンテンツは間違っている可能性があります。">
            <a:extLst>
              <a:ext uri="{FF2B5EF4-FFF2-40B4-BE49-F238E27FC236}">
                <a16:creationId xmlns:a16="http://schemas.microsoft.com/office/drawing/2014/main" id="{4BAFA976-C231-29FA-C8AF-52A8FC8645B2}"/>
              </a:ext>
            </a:extLst>
          </p:cNvPr>
          <p:cNvPicPr>
            <a:picLocks noChangeAspect="1"/>
          </p:cNvPicPr>
          <p:nvPr/>
        </p:nvPicPr>
        <p:blipFill>
          <a:blip r:embed="rId7"/>
          <a:stretch>
            <a:fillRect/>
          </a:stretch>
        </p:blipFill>
        <p:spPr>
          <a:xfrm>
            <a:off x="4058723" y="3167972"/>
            <a:ext cx="1691547" cy="1116000"/>
          </a:xfrm>
          <a:prstGeom prst="rect">
            <a:avLst/>
          </a:prstGeom>
        </p:spPr>
      </p:pic>
      <p:pic>
        <p:nvPicPr>
          <p:cNvPr id="16" name="図 15" descr="テーブル, 座る, 食品, ボックス が含まれている画像&#10;&#10;AI によって生成されたコンテンツは間違っている可能性があります。">
            <a:extLst>
              <a:ext uri="{FF2B5EF4-FFF2-40B4-BE49-F238E27FC236}">
                <a16:creationId xmlns:a16="http://schemas.microsoft.com/office/drawing/2014/main" id="{BE9EEC32-E505-30F5-0EF0-BEE62E9A2018}"/>
              </a:ext>
            </a:extLst>
          </p:cNvPr>
          <p:cNvPicPr>
            <a:picLocks noChangeAspect="1"/>
          </p:cNvPicPr>
          <p:nvPr/>
        </p:nvPicPr>
        <p:blipFill>
          <a:blip r:embed="rId8"/>
          <a:stretch>
            <a:fillRect/>
          </a:stretch>
        </p:blipFill>
        <p:spPr>
          <a:xfrm>
            <a:off x="4993279" y="904939"/>
            <a:ext cx="1922662" cy="807518"/>
          </a:xfrm>
          <a:prstGeom prst="rect">
            <a:avLst/>
          </a:prstGeom>
        </p:spPr>
      </p:pic>
    </p:spTree>
    <p:extLst>
      <p:ext uri="{BB962C8B-B14F-4D97-AF65-F5344CB8AC3E}">
        <p14:creationId xmlns:p14="http://schemas.microsoft.com/office/powerpoint/2010/main" val="283629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229882"/>
            <a:ext cx="4016459" cy="10476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1"/>
            <a:ext cx="4016459" cy="1245349"/>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27223" y="3642420"/>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13</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１．研究開発・設計（リスク・機会とアクション）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72405" y="2444779"/>
            <a:ext cx="3755432" cy="714106"/>
          </a:xfrm>
          <a:prstGeom prst="rect">
            <a:avLst/>
          </a:prstGeom>
          <a:noFill/>
        </p:spPr>
        <p:txBody>
          <a:bodyPr wrap="square" rtlCol="0">
            <a:spAutoFit/>
          </a:bodyPr>
          <a:lstStyle/>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環境負荷を低減する製品／サービスの開発・創出</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環境負荷低減に資する技術への投資</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環境配慮設計の推進による資源消費の低減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5" cy="723724"/>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省資源・再資源化・易解体設計</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循環型資源の利用</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有害化学物質の利用低減につながる製品設計</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723660"/>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光害に配慮した照明の採用、騒音を低減する設備の導入</a:t>
            </a:r>
          </a:p>
          <a:p>
            <a:pPr marL="171450" indent="-171450">
              <a:lnSpc>
                <a:spcPts val="1460"/>
              </a:lnSpc>
              <a:spcAft>
                <a:spcPts val="300"/>
              </a:spcAft>
              <a:buFont typeface="Arial" panose="020B0604020202020204" pitchFamily="34" charset="0"/>
              <a:buChar char="•"/>
            </a:pPr>
            <a:r>
              <a:rPr kumimoji="1" lang="en" altLang="ja-JP" sz="1000" spc="200" dirty="0">
                <a:solidFill>
                  <a:srgbClr val="2B6454"/>
                </a:solidFill>
                <a:latin typeface="Meiryo UI" panose="020B0604030504040204" pitchFamily="34" charset="-128"/>
                <a:ea typeface="Meiryo UI" panose="020B0604030504040204" pitchFamily="34" charset="-128"/>
              </a:rPr>
              <a:t>LCA</a:t>
            </a:r>
            <a:r>
              <a:rPr kumimoji="1" lang="ja-JP" altLang="en-US" sz="1000" spc="200" dirty="0">
                <a:solidFill>
                  <a:srgbClr val="2B6454"/>
                </a:solidFill>
                <a:latin typeface="Meiryo UI" panose="020B0604030504040204" pitchFamily="34" charset="-128"/>
                <a:ea typeface="Meiryo UI" panose="020B0604030504040204" pitchFamily="34" charset="-128"/>
              </a:rPr>
              <a:t>等を用いた定量的評価による生物多様性への影響評価</a:t>
            </a:r>
          </a:p>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長期使用化・長寿命化</a:t>
            </a: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2054863"/>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dirty="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dirty="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127356"/>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57877" y="933141"/>
            <a:ext cx="3885946" cy="1073179"/>
          </a:xfrm>
          <a:prstGeom prst="rect">
            <a:avLst/>
          </a:prstGeom>
          <a:noFill/>
        </p:spPr>
        <p:txBody>
          <a:bodyPr wrap="square" rtlCol="0">
            <a:spAutoFit/>
          </a:bodyPr>
          <a:lstStyle/>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環境負荷を低減する原材料の採用義務化、有害原材料に</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dirty="0">
                <a:latin typeface="Meiryo UI" panose="020B0604030504040204" pitchFamily="34" charset="-128"/>
                <a:ea typeface="Meiryo UI" panose="020B0604030504040204" pitchFamily="34" charset="-128"/>
              </a:rPr>
              <a:t>対する利用規制強化</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環境負荷低減に資する技術へのコスト増加</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汚染やかく乱</a:t>
            </a:r>
            <a:r>
              <a:rPr kumimoji="1" lang="en-US" altLang="ja-JP" sz="1000" spc="150" dirty="0">
                <a:latin typeface="Meiryo UI" panose="020B0604030504040204" pitchFamily="34" charset="-128"/>
                <a:ea typeface="Meiryo UI" panose="020B0604030504040204" pitchFamily="34" charset="-128"/>
              </a:rPr>
              <a:t>(</a:t>
            </a:r>
            <a:r>
              <a:rPr kumimoji="1" lang="ja-JP" altLang="en-US" sz="1000" spc="150" dirty="0">
                <a:latin typeface="Meiryo UI" panose="020B0604030504040204" pitchFamily="34" charset="-128"/>
                <a:ea typeface="Meiryo UI" panose="020B0604030504040204" pitchFamily="34" charset="-128"/>
              </a:rPr>
              <a:t>騒音・光害</a:t>
            </a:r>
            <a:r>
              <a:rPr kumimoji="1" lang="en-US" altLang="ja-JP" sz="1000" spc="150" dirty="0">
                <a:latin typeface="Meiryo UI" panose="020B0604030504040204" pitchFamily="34" charset="-128"/>
                <a:ea typeface="Meiryo UI" panose="020B0604030504040204" pitchFamily="34" charset="-128"/>
              </a:rPr>
              <a:t>)</a:t>
            </a:r>
            <a:r>
              <a:rPr kumimoji="1" lang="ja-JP" altLang="en-US" sz="1000" spc="150" dirty="0">
                <a:latin typeface="Meiryo UI" panose="020B0604030504040204" pitchFamily="34" charset="-128"/>
                <a:ea typeface="Meiryo UI" panose="020B0604030504040204" pitchFamily="34" charset="-128"/>
              </a:rPr>
              <a:t>による評判・　　　　　　　　　　　　訴訟リスク、不買運動</a:t>
            </a:r>
          </a:p>
        </p:txBody>
      </p:sp>
      <p:sp>
        <p:nvSpPr>
          <p:cNvPr id="44" name="角丸四角形 12">
            <a:extLst>
              <a:ext uri="{FF2B5EF4-FFF2-40B4-BE49-F238E27FC236}">
                <a16:creationId xmlns:a16="http://schemas.microsoft.com/office/drawing/2014/main" id="{E3D97845-A648-484B-BCC2-E1978EA12FE5}"/>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A3CCA7E0-E693-4E2D-BE99-BCEB90E44D11}"/>
              </a:ext>
            </a:extLst>
          </p:cNvPr>
          <p:cNvGrpSpPr/>
          <p:nvPr/>
        </p:nvGrpSpPr>
        <p:grpSpPr>
          <a:xfrm>
            <a:off x="55796" y="1265866"/>
            <a:ext cx="1249362" cy="437885"/>
            <a:chOff x="55796" y="1265866"/>
            <a:chExt cx="1249362" cy="437885"/>
          </a:xfrm>
        </p:grpSpPr>
        <p:sp>
          <p:nvSpPr>
            <p:cNvPr id="46" name="正方形/長方形 45">
              <a:extLst>
                <a:ext uri="{FF2B5EF4-FFF2-40B4-BE49-F238E27FC236}">
                  <a16:creationId xmlns:a16="http://schemas.microsoft.com/office/drawing/2014/main" id="{5FE1EDBF-380C-481F-991A-199E0DF6728C}"/>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D4F18ADA-5131-4EF5-820D-26D8F1B66507}"/>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8" name="グループ化 47">
            <a:extLst>
              <a:ext uri="{FF2B5EF4-FFF2-40B4-BE49-F238E27FC236}">
                <a16:creationId xmlns:a16="http://schemas.microsoft.com/office/drawing/2014/main" id="{B60150ED-6ECD-4118-96B9-D2C1C7C87CE5}"/>
              </a:ext>
            </a:extLst>
          </p:cNvPr>
          <p:cNvGrpSpPr/>
          <p:nvPr/>
        </p:nvGrpSpPr>
        <p:grpSpPr>
          <a:xfrm>
            <a:off x="33797" y="2582889"/>
            <a:ext cx="1249362" cy="437885"/>
            <a:chOff x="33797" y="2582889"/>
            <a:chExt cx="1249362" cy="437885"/>
          </a:xfrm>
        </p:grpSpPr>
        <p:sp>
          <p:nvSpPr>
            <p:cNvPr id="49" name="正方形/長方形 48">
              <a:extLst>
                <a:ext uri="{FF2B5EF4-FFF2-40B4-BE49-F238E27FC236}">
                  <a16:creationId xmlns:a16="http://schemas.microsoft.com/office/drawing/2014/main" id="{7E2D91B8-ED81-4652-86E0-E8D4286B1529}"/>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BBBCA13E-2B91-458D-B9F6-69102D93CB26}"/>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51" name="テキスト ボックス 50">
            <a:extLst>
              <a:ext uri="{FF2B5EF4-FFF2-40B4-BE49-F238E27FC236}">
                <a16:creationId xmlns:a16="http://schemas.microsoft.com/office/drawing/2014/main" id="{EFF0421B-6BEA-43B7-9427-CB4A9F3F982E}"/>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52" name="角丸四角形 12">
            <a:extLst>
              <a:ext uri="{FF2B5EF4-FFF2-40B4-BE49-F238E27FC236}">
                <a16:creationId xmlns:a16="http://schemas.microsoft.com/office/drawing/2014/main" id="{75DC5684-E6F5-409C-B884-96EED452C348}"/>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CE538DC9-253E-4419-8642-E82256F258FD}"/>
              </a:ext>
            </a:extLst>
          </p:cNvPr>
          <p:cNvGrpSpPr/>
          <p:nvPr/>
        </p:nvGrpSpPr>
        <p:grpSpPr>
          <a:xfrm>
            <a:off x="4168911" y="834568"/>
            <a:ext cx="548518" cy="2650155"/>
            <a:chOff x="3869349" y="518571"/>
            <a:chExt cx="711436" cy="2740762"/>
          </a:xfrm>
        </p:grpSpPr>
        <p:sp>
          <p:nvSpPr>
            <p:cNvPr id="55" name="下矢印 6">
              <a:extLst>
                <a:ext uri="{FF2B5EF4-FFF2-40B4-BE49-F238E27FC236}">
                  <a16:creationId xmlns:a16="http://schemas.microsoft.com/office/drawing/2014/main" id="{F2A9DE83-8E3E-41E3-96FE-6E607B3DE949}"/>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下矢印 7">
              <a:extLst>
                <a:ext uri="{FF2B5EF4-FFF2-40B4-BE49-F238E27FC236}">
                  <a16:creationId xmlns:a16="http://schemas.microsoft.com/office/drawing/2014/main" id="{E54C1A88-F164-4E9A-8BAA-DCDEF80B5CB4}"/>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正方形/長方形 33">
            <a:extLst>
              <a:ext uri="{FF2B5EF4-FFF2-40B4-BE49-F238E27FC236}">
                <a16:creationId xmlns:a16="http://schemas.microsoft.com/office/drawing/2014/main" id="{D0071A6A-7CBB-4FCF-958F-B8B5C4DD6135}"/>
              </a:ext>
            </a:extLst>
          </p:cNvPr>
          <p:cNvSpPr/>
          <p:nvPr/>
        </p:nvSpPr>
        <p:spPr>
          <a:xfrm>
            <a:off x="868207" y="1768272"/>
            <a:ext cx="1513957" cy="30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バイオミミクリー等による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製品開発へのインスピレーション</a:t>
            </a:r>
          </a:p>
        </p:txBody>
      </p:sp>
      <p:sp>
        <p:nvSpPr>
          <p:cNvPr id="35" name="正方形/長方形 34">
            <a:extLst>
              <a:ext uri="{FF2B5EF4-FFF2-40B4-BE49-F238E27FC236}">
                <a16:creationId xmlns:a16="http://schemas.microsoft.com/office/drawing/2014/main" id="{EC1AF191-D491-4E71-B7AF-F94A4E4BCBAE}"/>
              </a:ext>
            </a:extLst>
          </p:cNvPr>
          <p:cNvSpPr/>
          <p:nvPr/>
        </p:nvSpPr>
        <p:spPr>
          <a:xfrm>
            <a:off x="2477841" y="1754934"/>
            <a:ext cx="1565416" cy="193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資源の供給</a:t>
            </a:r>
          </a:p>
        </p:txBody>
      </p:sp>
      <p:pic>
        <p:nvPicPr>
          <p:cNvPr id="36" name="図 35" descr="部屋 が含まれている画像&#10;&#10;AI によって生成されたコンテンツは間違っている可能性があります。">
            <a:extLst>
              <a:ext uri="{FF2B5EF4-FFF2-40B4-BE49-F238E27FC236}">
                <a16:creationId xmlns:a16="http://schemas.microsoft.com/office/drawing/2014/main" id="{68BF98C8-E904-4726-8975-C2ECDFD073FD}"/>
              </a:ext>
            </a:extLst>
          </p:cNvPr>
          <p:cNvPicPr>
            <a:picLocks noChangeAspect="1"/>
          </p:cNvPicPr>
          <p:nvPr/>
        </p:nvPicPr>
        <p:blipFill>
          <a:blip r:embed="rId7"/>
          <a:stretch>
            <a:fillRect/>
          </a:stretch>
        </p:blipFill>
        <p:spPr>
          <a:xfrm>
            <a:off x="1133209" y="1056308"/>
            <a:ext cx="1009916" cy="670500"/>
          </a:xfrm>
          <a:prstGeom prst="rect">
            <a:avLst/>
          </a:prstGeom>
        </p:spPr>
      </p:pic>
      <p:pic>
        <p:nvPicPr>
          <p:cNvPr id="38" name="図 37" descr="テーブル, 座る, 食品, ボックス が含まれている画像&#10;&#10;AI によって生成されたコンテンツは間違っている可能性があります。">
            <a:extLst>
              <a:ext uri="{FF2B5EF4-FFF2-40B4-BE49-F238E27FC236}">
                <a16:creationId xmlns:a16="http://schemas.microsoft.com/office/drawing/2014/main" id="{A4992709-F790-455A-9402-1E5194D8598B}"/>
              </a:ext>
            </a:extLst>
          </p:cNvPr>
          <p:cNvPicPr>
            <a:picLocks noChangeAspect="1"/>
          </p:cNvPicPr>
          <p:nvPr/>
        </p:nvPicPr>
        <p:blipFill>
          <a:blip r:embed="rId8"/>
          <a:stretch>
            <a:fillRect/>
          </a:stretch>
        </p:blipFill>
        <p:spPr>
          <a:xfrm>
            <a:off x="2655649" y="1180357"/>
            <a:ext cx="1165241" cy="489401"/>
          </a:xfrm>
          <a:prstGeom prst="rect">
            <a:avLst/>
          </a:prstGeom>
        </p:spPr>
      </p:pic>
      <p:pic>
        <p:nvPicPr>
          <p:cNvPr id="39" name="図 38" descr="ストリート が含まれている画像&#10;&#10;AI によって生成されたコンテンツは間違っている可能性があります。">
            <a:extLst>
              <a:ext uri="{FF2B5EF4-FFF2-40B4-BE49-F238E27FC236}">
                <a16:creationId xmlns:a16="http://schemas.microsoft.com/office/drawing/2014/main" id="{8985B1A7-B7A2-4637-A574-0FE85133C293}"/>
              </a:ext>
            </a:extLst>
          </p:cNvPr>
          <p:cNvPicPr>
            <a:picLocks noChangeAspect="1"/>
          </p:cNvPicPr>
          <p:nvPr/>
        </p:nvPicPr>
        <p:blipFill>
          <a:blip r:embed="rId9"/>
          <a:stretch>
            <a:fillRect/>
          </a:stretch>
        </p:blipFill>
        <p:spPr>
          <a:xfrm>
            <a:off x="3093246" y="2353888"/>
            <a:ext cx="869472" cy="684709"/>
          </a:xfrm>
          <a:prstGeom prst="rect">
            <a:avLst/>
          </a:prstGeom>
        </p:spPr>
      </p:pic>
      <p:sp>
        <p:nvSpPr>
          <p:cNvPr id="41" name="正方形/長方形 40">
            <a:extLst>
              <a:ext uri="{FF2B5EF4-FFF2-40B4-BE49-F238E27FC236}">
                <a16:creationId xmlns:a16="http://schemas.microsoft.com/office/drawing/2014/main" id="{E1085F01-20D8-4378-B51C-41243A474694}"/>
              </a:ext>
            </a:extLst>
          </p:cNvPr>
          <p:cNvSpPr/>
          <p:nvPr/>
        </p:nvSpPr>
        <p:spPr>
          <a:xfrm>
            <a:off x="1903632" y="3004259"/>
            <a:ext cx="1259362" cy="34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不適切な管理による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有害物質・廃プラの流出</a:t>
            </a:r>
          </a:p>
        </p:txBody>
      </p:sp>
      <p:sp>
        <p:nvSpPr>
          <p:cNvPr id="42" name="正方形/長方形 41">
            <a:extLst>
              <a:ext uri="{FF2B5EF4-FFF2-40B4-BE49-F238E27FC236}">
                <a16:creationId xmlns:a16="http://schemas.microsoft.com/office/drawing/2014/main" id="{8117AAB8-331F-48BA-BA01-AFE03C9E9CA5}"/>
              </a:ext>
            </a:extLst>
          </p:cNvPr>
          <p:cNvSpPr/>
          <p:nvPr/>
        </p:nvSpPr>
        <p:spPr>
          <a:xfrm>
            <a:off x="3016495" y="3014513"/>
            <a:ext cx="1056961" cy="28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騒音・振動・光による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生態系への影響</a:t>
            </a:r>
          </a:p>
        </p:txBody>
      </p:sp>
      <p:pic>
        <p:nvPicPr>
          <p:cNvPr id="43" name="図 42">
            <a:extLst>
              <a:ext uri="{FF2B5EF4-FFF2-40B4-BE49-F238E27FC236}">
                <a16:creationId xmlns:a16="http://schemas.microsoft.com/office/drawing/2014/main" id="{12EADFE9-90CF-487E-9A6A-42D1EE4E0352}"/>
              </a:ext>
            </a:extLst>
          </p:cNvPr>
          <p:cNvPicPr>
            <a:picLocks noChangeAspect="1"/>
          </p:cNvPicPr>
          <p:nvPr/>
        </p:nvPicPr>
        <p:blipFill>
          <a:blip r:embed="rId10"/>
          <a:stretch>
            <a:fillRect/>
          </a:stretch>
        </p:blipFill>
        <p:spPr>
          <a:xfrm>
            <a:off x="1055316" y="2330507"/>
            <a:ext cx="878336" cy="751041"/>
          </a:xfrm>
          <a:prstGeom prst="rect">
            <a:avLst/>
          </a:prstGeom>
        </p:spPr>
      </p:pic>
      <p:pic>
        <p:nvPicPr>
          <p:cNvPr id="57" name="図 56" descr="背景パターン&#10;&#10;AI によって生成されたコンテンツは間違っている可能性があります。">
            <a:extLst>
              <a:ext uri="{FF2B5EF4-FFF2-40B4-BE49-F238E27FC236}">
                <a16:creationId xmlns:a16="http://schemas.microsoft.com/office/drawing/2014/main" id="{F5D3C355-3F8D-4D8C-A782-5DCD1EDDF137}"/>
              </a:ext>
            </a:extLst>
          </p:cNvPr>
          <p:cNvPicPr>
            <a:picLocks noChangeAspect="1"/>
          </p:cNvPicPr>
          <p:nvPr/>
        </p:nvPicPr>
        <p:blipFill>
          <a:blip r:embed="rId11"/>
          <a:stretch>
            <a:fillRect/>
          </a:stretch>
        </p:blipFill>
        <p:spPr>
          <a:xfrm>
            <a:off x="2039358" y="2372347"/>
            <a:ext cx="911455" cy="601333"/>
          </a:xfrm>
          <a:prstGeom prst="rect">
            <a:avLst/>
          </a:prstGeom>
        </p:spPr>
      </p:pic>
      <p:sp>
        <p:nvSpPr>
          <p:cNvPr id="40" name="正方形/長方形 39">
            <a:extLst>
              <a:ext uri="{FF2B5EF4-FFF2-40B4-BE49-F238E27FC236}">
                <a16:creationId xmlns:a16="http://schemas.microsoft.com/office/drawing/2014/main" id="{93E63FC4-AB16-466F-A819-B4F5A7FD7D1E}"/>
              </a:ext>
            </a:extLst>
          </p:cNvPr>
          <p:cNvSpPr/>
          <p:nvPr/>
        </p:nvSpPr>
        <p:spPr>
          <a:xfrm>
            <a:off x="701340" y="3003675"/>
            <a:ext cx="1466839" cy="439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工場による土地利用・</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占有や工場建設に伴う</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生息地の喪失・汚染など</a:t>
            </a:r>
          </a:p>
        </p:txBody>
      </p:sp>
    </p:spTree>
    <p:extLst>
      <p:ext uri="{BB962C8B-B14F-4D97-AF65-F5344CB8AC3E}">
        <p14:creationId xmlns:p14="http://schemas.microsoft.com/office/powerpoint/2010/main" val="318985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9" name="角丸四角形 3">
            <a:extLst>
              <a:ext uri="{FF2B5EF4-FFF2-40B4-BE49-F238E27FC236}">
                <a16:creationId xmlns:a16="http://schemas.microsoft.com/office/drawing/2014/main" id="{9FEAABA4-B59E-4AFA-AA22-6DC2D9D782CB}"/>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0" name="角丸四角形 2">
            <a:extLst>
              <a:ext uri="{FF2B5EF4-FFF2-40B4-BE49-F238E27FC236}">
                <a16:creationId xmlns:a16="http://schemas.microsoft.com/office/drawing/2014/main" id="{BC42B63B-7D1F-4D4B-8958-021AE5738DF2}"/>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8F77A273-1779-467B-AF68-83CE56A5F63E}"/>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42" name="テキスト ボックス 41">
            <a:extLst>
              <a:ext uri="{FF2B5EF4-FFF2-40B4-BE49-F238E27FC236}">
                <a16:creationId xmlns:a16="http://schemas.microsoft.com/office/drawing/2014/main" id="{58AF1CD7-A7A2-4289-8035-9D3174550C80}"/>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14</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２．原材料・部品・半製品調達（依存・</a:t>
            </a:r>
            <a:r>
              <a:rPr kumimoji="1" lang="ja-JP" altLang="en-US" sz="1600" b="1" spc="300">
                <a:solidFill>
                  <a:srgbClr val="2B6454"/>
                </a:solidFill>
                <a:latin typeface="Meiryo UI" panose="020B0604030504040204" pitchFamily="34" charset="-128"/>
                <a:ea typeface="Meiryo UI" panose="020B0604030504040204" pitchFamily="34" charset="-128"/>
              </a:rPr>
              <a:t>影響</a:t>
            </a:r>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7" name="下矢印 6">
            <a:extLst>
              <a:ext uri="{FF2B5EF4-FFF2-40B4-BE49-F238E27FC236}">
                <a16:creationId xmlns:a16="http://schemas.microsoft.com/office/drawing/2014/main" id="{2DAC314C-46AA-794A-9AB0-2D7CBE1A10FD}"/>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8" name="下矢印 7">
            <a:extLst>
              <a:ext uri="{FF2B5EF4-FFF2-40B4-BE49-F238E27FC236}">
                <a16:creationId xmlns:a16="http://schemas.microsoft.com/office/drawing/2014/main" id="{E0A41E95-93FD-B2E7-8118-FBB27B161934}"/>
              </a:ext>
            </a:extLst>
          </p:cNvPr>
          <p:cNvSpPr/>
          <p:nvPr/>
        </p:nvSpPr>
        <p:spPr>
          <a:xfrm>
            <a:off x="2864645" y="2347349"/>
            <a:ext cx="3396938"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dirty="0">
                <a:ln w="3175">
                  <a:noFill/>
                  <a:round/>
                </a:ln>
                <a:solidFill>
                  <a:schemeClr val="bg1"/>
                </a:solidFill>
                <a:effectLst>
                  <a:outerShdw sx="1000" sy="1000" algn="ctr" rotWithShape="0">
                    <a:srgbClr val="000000"/>
                  </a:outerShdw>
                </a:effectLst>
                <a:latin typeface="Meiryo UI" panose="020B0604030504040204" pitchFamily="34" charset="-128"/>
                <a:ea typeface="Meiryo UI" panose="020B0604030504040204" pitchFamily="34" charset="-128"/>
              </a:rPr>
              <a:t>活動</a:t>
            </a:r>
          </a:p>
          <a:p>
            <a:pPr algn="ctr" eaLnBrk="1" hangingPunct="1">
              <a:lnSpc>
                <a:spcPts val="1740"/>
              </a:lnSpc>
              <a:defRPr/>
            </a:pPr>
            <a:r>
              <a:rPr lang="ja-JP" altLang="en-US" sz="1000" b="1" spc="100" dirty="0">
                <a:ln w="3175">
                  <a:noFill/>
                  <a:round/>
                </a:ln>
                <a:solidFill>
                  <a:schemeClr val="bg1"/>
                </a:solidFill>
                <a:latin typeface="Meiryo UI" panose="020B0604030504040204" pitchFamily="34" charset="-128"/>
                <a:ea typeface="Meiryo UI" panose="020B0604030504040204" pitchFamily="34" charset="-128"/>
              </a:rPr>
              <a:t>（原材料・部品・半製品調達）</a:t>
            </a:r>
          </a:p>
        </p:txBody>
      </p:sp>
      <p:sp>
        <p:nvSpPr>
          <p:cNvPr id="25" name="正方形/長方形 24">
            <a:extLst>
              <a:ext uri="{FF2B5EF4-FFF2-40B4-BE49-F238E27FC236}">
                <a16:creationId xmlns:a16="http://schemas.microsoft.com/office/drawing/2014/main" id="{5AAD7468-EE9F-6198-0065-2732671E74F9}"/>
              </a:ext>
            </a:extLst>
          </p:cNvPr>
          <p:cNvSpPr/>
          <p:nvPr/>
        </p:nvSpPr>
        <p:spPr>
          <a:xfrm>
            <a:off x="5065588" y="1895879"/>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鉱物の供給</a:t>
            </a:r>
          </a:p>
        </p:txBody>
      </p:sp>
      <p:sp>
        <p:nvSpPr>
          <p:cNvPr id="31" name="正方形/長方形 30">
            <a:extLst>
              <a:ext uri="{FF2B5EF4-FFF2-40B4-BE49-F238E27FC236}">
                <a16:creationId xmlns:a16="http://schemas.microsoft.com/office/drawing/2014/main" id="{1783C8D0-A170-190C-A82B-AAAD909F54FD}"/>
              </a:ext>
            </a:extLst>
          </p:cNvPr>
          <p:cNvSpPr/>
          <p:nvPr/>
        </p:nvSpPr>
        <p:spPr>
          <a:xfrm>
            <a:off x="1554426" y="1895879"/>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水資源の供給</a:t>
            </a:r>
          </a:p>
        </p:txBody>
      </p:sp>
      <p:sp>
        <p:nvSpPr>
          <p:cNvPr id="33" name="正方形/長方形 32">
            <a:extLst>
              <a:ext uri="{FF2B5EF4-FFF2-40B4-BE49-F238E27FC236}">
                <a16:creationId xmlns:a16="http://schemas.microsoft.com/office/drawing/2014/main" id="{B03B1162-8618-79B9-657E-2424B522B1C6}"/>
              </a:ext>
            </a:extLst>
          </p:cNvPr>
          <p:cNvSpPr/>
          <p:nvPr/>
        </p:nvSpPr>
        <p:spPr>
          <a:xfrm>
            <a:off x="3084355" y="1895879"/>
            <a:ext cx="207648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木材や天然樹脂、ゴムの樹液、</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dirty="0">
                <a:solidFill>
                  <a:schemeClr val="tx1"/>
                </a:solidFill>
                <a:latin typeface="Meiryo UI" panose="020B0604030504040204" pitchFamily="34" charset="-128"/>
                <a:ea typeface="Meiryo UI" panose="020B0604030504040204" pitchFamily="34" charset="-128"/>
              </a:rPr>
              <a:t>バイオマス素材などの供給</a:t>
            </a:r>
          </a:p>
        </p:txBody>
      </p:sp>
      <p:sp>
        <p:nvSpPr>
          <p:cNvPr id="36" name="正方形/長方形 35">
            <a:extLst>
              <a:ext uri="{FF2B5EF4-FFF2-40B4-BE49-F238E27FC236}">
                <a16:creationId xmlns:a16="http://schemas.microsoft.com/office/drawing/2014/main" id="{DE7B74E7-A079-3D25-2D75-5458F2C26EF0}"/>
              </a:ext>
            </a:extLst>
          </p:cNvPr>
          <p:cNvSpPr/>
          <p:nvPr/>
        </p:nvSpPr>
        <p:spPr>
          <a:xfrm>
            <a:off x="6892014" y="1895879"/>
            <a:ext cx="1687189"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水質・水量の維持、浄化</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5257396" y="4268263"/>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土地改変に伴う</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生息地の劣化や分断</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660086" y="4268263"/>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過剰取水による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水資源の枯渇</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3" name="正方形/長方形 52">
            <a:extLst>
              <a:ext uri="{FF2B5EF4-FFF2-40B4-BE49-F238E27FC236}">
                <a16:creationId xmlns:a16="http://schemas.microsoft.com/office/drawing/2014/main" id="{1E413A2C-DAA7-B704-ECBB-EB580DFDD2E0}"/>
              </a:ext>
            </a:extLst>
          </p:cNvPr>
          <p:cNvSpPr/>
          <p:nvPr/>
        </p:nvSpPr>
        <p:spPr>
          <a:xfrm>
            <a:off x="3062967" y="4268263"/>
            <a:ext cx="2032993"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非意図的なプラスチックペレットの（自然界への）流出</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5" name="正方形/長方形 54">
            <a:extLst>
              <a:ext uri="{FF2B5EF4-FFF2-40B4-BE49-F238E27FC236}">
                <a16:creationId xmlns:a16="http://schemas.microsoft.com/office/drawing/2014/main" id="{0E8EE655-4024-7202-AD63-E3CE4B0F6025}"/>
              </a:ext>
            </a:extLst>
          </p:cNvPr>
          <p:cNvSpPr/>
          <p:nvPr/>
        </p:nvSpPr>
        <p:spPr>
          <a:xfrm>
            <a:off x="7024056" y="4268263"/>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廃水流出による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淡水生態系への影響</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14" name="図 13">
            <a:extLst>
              <a:ext uri="{FF2B5EF4-FFF2-40B4-BE49-F238E27FC236}">
                <a16:creationId xmlns:a16="http://schemas.microsoft.com/office/drawing/2014/main" id="{4770E9A9-07A4-2D75-4FFB-1C91FDECB2FE}"/>
              </a:ext>
            </a:extLst>
          </p:cNvPr>
          <p:cNvPicPr>
            <a:picLocks noChangeAspect="1"/>
          </p:cNvPicPr>
          <p:nvPr/>
        </p:nvPicPr>
        <p:blipFill>
          <a:blip r:embed="rId4"/>
          <a:stretch>
            <a:fillRect/>
          </a:stretch>
        </p:blipFill>
        <p:spPr>
          <a:xfrm>
            <a:off x="1813638" y="3185676"/>
            <a:ext cx="1116000" cy="1031455"/>
          </a:xfrm>
          <a:prstGeom prst="rect">
            <a:avLst/>
          </a:prstGeom>
        </p:spPr>
      </p:pic>
      <p:pic>
        <p:nvPicPr>
          <p:cNvPr id="16" name="図 15" descr="おもちゃ, レゴ, 挿絵 が含まれている画像&#10;&#10;AI によって生成されたコンテンツは間違っている可能性があります。">
            <a:extLst>
              <a:ext uri="{FF2B5EF4-FFF2-40B4-BE49-F238E27FC236}">
                <a16:creationId xmlns:a16="http://schemas.microsoft.com/office/drawing/2014/main" id="{0F071566-1924-A6F0-938E-5F65730C17B1}"/>
              </a:ext>
            </a:extLst>
          </p:cNvPr>
          <p:cNvPicPr>
            <a:picLocks noChangeAspect="1"/>
          </p:cNvPicPr>
          <p:nvPr/>
        </p:nvPicPr>
        <p:blipFill>
          <a:blip r:embed="rId5"/>
          <a:stretch>
            <a:fillRect/>
          </a:stretch>
        </p:blipFill>
        <p:spPr>
          <a:xfrm>
            <a:off x="5140948" y="3194253"/>
            <a:ext cx="1656000" cy="1014300"/>
          </a:xfrm>
          <a:prstGeom prst="rect">
            <a:avLst/>
          </a:prstGeom>
        </p:spPr>
      </p:pic>
      <p:pic>
        <p:nvPicPr>
          <p:cNvPr id="23" name="図 22">
            <a:extLst>
              <a:ext uri="{FF2B5EF4-FFF2-40B4-BE49-F238E27FC236}">
                <a16:creationId xmlns:a16="http://schemas.microsoft.com/office/drawing/2014/main" id="{BD8D5145-6991-D8E3-8B0C-E5D3B46A9545}"/>
              </a:ext>
            </a:extLst>
          </p:cNvPr>
          <p:cNvPicPr>
            <a:picLocks noChangeAspect="1"/>
          </p:cNvPicPr>
          <p:nvPr/>
        </p:nvPicPr>
        <p:blipFill>
          <a:blip r:embed="rId6"/>
          <a:stretch>
            <a:fillRect/>
          </a:stretch>
        </p:blipFill>
        <p:spPr>
          <a:xfrm>
            <a:off x="7141608" y="3193490"/>
            <a:ext cx="1188000" cy="1015826"/>
          </a:xfrm>
          <a:prstGeom prst="rect">
            <a:avLst/>
          </a:prstGeom>
        </p:spPr>
      </p:pic>
      <p:pic>
        <p:nvPicPr>
          <p:cNvPr id="13" name="図 12" descr="背景パターン&#10;&#10;AI によって生成されたコンテンツは間違っている可能性があります。">
            <a:extLst>
              <a:ext uri="{FF2B5EF4-FFF2-40B4-BE49-F238E27FC236}">
                <a16:creationId xmlns:a16="http://schemas.microsoft.com/office/drawing/2014/main" id="{3DB31129-A69F-1A45-4772-7AA97F661D8A}"/>
              </a:ext>
            </a:extLst>
          </p:cNvPr>
          <p:cNvPicPr>
            <a:picLocks noChangeAspect="1"/>
          </p:cNvPicPr>
          <p:nvPr/>
        </p:nvPicPr>
        <p:blipFill>
          <a:blip r:embed="rId7"/>
          <a:stretch>
            <a:fillRect/>
          </a:stretch>
        </p:blipFill>
        <p:spPr>
          <a:xfrm>
            <a:off x="3240000" y="3185676"/>
            <a:ext cx="1582415" cy="1044000"/>
          </a:xfrm>
          <a:prstGeom prst="rect">
            <a:avLst/>
          </a:prstGeom>
        </p:spPr>
      </p:pic>
      <p:pic>
        <p:nvPicPr>
          <p:cNvPr id="19" name="図 18" descr="ケーキ, テーブル, 屋内, 誕生日 が含まれている画像&#10;&#10;AI によって生成されたコンテンツは間違っている可能性があります。">
            <a:extLst>
              <a:ext uri="{FF2B5EF4-FFF2-40B4-BE49-F238E27FC236}">
                <a16:creationId xmlns:a16="http://schemas.microsoft.com/office/drawing/2014/main" id="{0DC4D55D-B5BB-F715-850C-D6B9578EF9D0}"/>
              </a:ext>
            </a:extLst>
          </p:cNvPr>
          <p:cNvPicPr>
            <a:picLocks noChangeAspect="1"/>
          </p:cNvPicPr>
          <p:nvPr/>
        </p:nvPicPr>
        <p:blipFill>
          <a:blip r:embed="rId8"/>
          <a:stretch>
            <a:fillRect/>
          </a:stretch>
        </p:blipFill>
        <p:spPr>
          <a:xfrm>
            <a:off x="6655646" y="785985"/>
            <a:ext cx="1978795" cy="1044000"/>
          </a:xfrm>
          <a:prstGeom prst="rect">
            <a:avLst/>
          </a:prstGeom>
        </p:spPr>
      </p:pic>
      <p:sp>
        <p:nvSpPr>
          <p:cNvPr id="34" name="正方形/長方形 33">
            <a:extLst>
              <a:ext uri="{FF2B5EF4-FFF2-40B4-BE49-F238E27FC236}">
                <a16:creationId xmlns:a16="http://schemas.microsoft.com/office/drawing/2014/main" id="{4F096E77-787A-4A31-8277-744E2812EF6D}"/>
              </a:ext>
            </a:extLst>
          </p:cNvPr>
          <p:cNvSpPr/>
          <p:nvPr/>
        </p:nvSpPr>
        <p:spPr>
          <a:xfrm>
            <a:off x="1554429" y="740436"/>
            <a:ext cx="1577454" cy="109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レゴ が含まれている画像&#10;&#10;AI によって生成されたコンテンツは間違っている可能性があります。">
            <a:extLst>
              <a:ext uri="{FF2B5EF4-FFF2-40B4-BE49-F238E27FC236}">
                <a16:creationId xmlns:a16="http://schemas.microsoft.com/office/drawing/2014/main" id="{3AB5A925-2314-72EA-4A96-4450CAE89359}"/>
              </a:ext>
            </a:extLst>
          </p:cNvPr>
          <p:cNvPicPr>
            <a:picLocks noChangeAspect="1"/>
          </p:cNvPicPr>
          <p:nvPr/>
        </p:nvPicPr>
        <p:blipFill>
          <a:blip r:embed="rId9"/>
          <a:stretch>
            <a:fillRect/>
          </a:stretch>
        </p:blipFill>
        <p:spPr>
          <a:xfrm>
            <a:off x="1554426" y="792091"/>
            <a:ext cx="1577454" cy="1044000"/>
          </a:xfrm>
          <a:prstGeom prst="rect">
            <a:avLst/>
          </a:prstGeom>
        </p:spPr>
      </p:pic>
      <p:sp>
        <p:nvSpPr>
          <p:cNvPr id="35" name="正方形/長方形 34">
            <a:extLst>
              <a:ext uri="{FF2B5EF4-FFF2-40B4-BE49-F238E27FC236}">
                <a16:creationId xmlns:a16="http://schemas.microsoft.com/office/drawing/2014/main" id="{85CDD756-CCEB-4965-88DD-C4C50A729743}"/>
              </a:ext>
            </a:extLst>
          </p:cNvPr>
          <p:cNvSpPr/>
          <p:nvPr/>
        </p:nvSpPr>
        <p:spPr>
          <a:xfrm>
            <a:off x="3299100" y="785985"/>
            <a:ext cx="1577454"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テーブル, 座る, 食品, 木製 が含まれている画像&#10;&#10;AI によって生成されたコンテンツは間違っている可能性があります。">
            <a:extLst>
              <a:ext uri="{FF2B5EF4-FFF2-40B4-BE49-F238E27FC236}">
                <a16:creationId xmlns:a16="http://schemas.microsoft.com/office/drawing/2014/main" id="{43FA5DE9-6AD9-929C-EB28-941947F25119}"/>
              </a:ext>
            </a:extLst>
          </p:cNvPr>
          <p:cNvPicPr>
            <a:picLocks noChangeAspect="1"/>
          </p:cNvPicPr>
          <p:nvPr/>
        </p:nvPicPr>
        <p:blipFill>
          <a:blip r:embed="rId10"/>
          <a:srcRect l="51220" t="1" r="-1960" b="-12472"/>
          <a:stretch/>
        </p:blipFill>
        <p:spPr>
          <a:xfrm>
            <a:off x="3638152" y="894517"/>
            <a:ext cx="968887" cy="902067"/>
          </a:xfrm>
          <a:prstGeom prst="rect">
            <a:avLst/>
          </a:prstGeom>
        </p:spPr>
      </p:pic>
      <p:sp>
        <p:nvSpPr>
          <p:cNvPr id="38" name="正方形/長方形 37">
            <a:extLst>
              <a:ext uri="{FF2B5EF4-FFF2-40B4-BE49-F238E27FC236}">
                <a16:creationId xmlns:a16="http://schemas.microsoft.com/office/drawing/2014/main" id="{A5705B36-9645-4CE3-A092-76FCBEB0DA11}"/>
              </a:ext>
            </a:extLst>
          </p:cNvPr>
          <p:cNvSpPr/>
          <p:nvPr/>
        </p:nvSpPr>
        <p:spPr>
          <a:xfrm>
            <a:off x="4977373" y="784668"/>
            <a:ext cx="1577454"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テーブル, 座る, 食品, ボックス が含まれている画像&#10;&#10;AI によって生成されたコンテンツは間違っている可能性があります。">
            <a:extLst>
              <a:ext uri="{FF2B5EF4-FFF2-40B4-BE49-F238E27FC236}">
                <a16:creationId xmlns:a16="http://schemas.microsoft.com/office/drawing/2014/main" id="{DA8D2DBF-7EFA-42CC-964D-C63202BD2655}"/>
              </a:ext>
            </a:extLst>
          </p:cNvPr>
          <p:cNvPicPr>
            <a:picLocks noChangeAspect="1"/>
          </p:cNvPicPr>
          <p:nvPr/>
        </p:nvPicPr>
        <p:blipFill rotWithShape="1">
          <a:blip r:embed="rId11"/>
          <a:srcRect r="49607"/>
          <a:stretch/>
        </p:blipFill>
        <p:spPr>
          <a:xfrm>
            <a:off x="5292696" y="958213"/>
            <a:ext cx="968887" cy="807518"/>
          </a:xfrm>
          <a:prstGeom prst="rect">
            <a:avLst/>
          </a:prstGeom>
        </p:spPr>
      </p:pic>
    </p:spTree>
    <p:extLst>
      <p:ext uri="{BB962C8B-B14F-4D97-AF65-F5344CB8AC3E}">
        <p14:creationId xmlns:p14="http://schemas.microsoft.com/office/powerpoint/2010/main" val="78420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466234"/>
            <a:ext cx="4016459" cy="8280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0"/>
            <a:ext cx="4016459" cy="1361368"/>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7489" y="3660610"/>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15</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２．原材料・部品・半製品調達（リスク・機会とアクション）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69274" y="2665479"/>
            <a:ext cx="3755432" cy="499304"/>
          </a:xfrm>
          <a:prstGeom prst="rect">
            <a:avLst/>
          </a:prstGeom>
          <a:noFill/>
        </p:spPr>
        <p:txBody>
          <a:bodyPr wrap="square" rtlCol="0">
            <a:spAutoFit/>
          </a:bodyPr>
          <a:lstStyle/>
          <a:p>
            <a:pPr marL="171450" indent="-171450">
              <a:lnSpc>
                <a:spcPts val="1400"/>
              </a:lnSpc>
              <a:spcBef>
                <a:spcPts val="4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希少資源や都市鉱山のリサイクルによる調達コストの削減</a:t>
            </a:r>
          </a:p>
          <a:p>
            <a:pPr marL="171450" indent="-171450">
              <a:lnSpc>
                <a:spcPts val="1400"/>
              </a:lnSpc>
              <a:spcBef>
                <a:spcPts val="4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バージン材使用量削減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5" cy="916085"/>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循環型資源等の環境負荷の低い原材料の選択</a:t>
            </a:r>
          </a:p>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プラスチック使用量の削減</a:t>
            </a:r>
          </a:p>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生物多様性に配慮した材料の選定</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dirty="0">
                <a:solidFill>
                  <a:srgbClr val="2B6454"/>
                </a:solidFill>
                <a:latin typeface="Meiryo UI" panose="020B0604030504040204" pitchFamily="34" charset="-128"/>
                <a:ea typeface="Meiryo UI" panose="020B0604030504040204" pitchFamily="34" charset="-128"/>
              </a:rPr>
              <a:t>（第三者認証を得た材料）</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685252"/>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サプライヤーへの環境配慮の働きかけ</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環境・人権の側面で問題のある原材料の利用状況の把握・</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使用削減・中止</a:t>
            </a:r>
            <a:endParaRPr kumimoji="1" lang="ja-JP" altLang="en-US"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2291217"/>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363710"/>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69273" y="925314"/>
            <a:ext cx="3917239" cy="1153329"/>
          </a:xfrm>
          <a:prstGeom prst="rect">
            <a:avLst/>
          </a:prstGeom>
          <a:noFill/>
        </p:spPr>
        <p:txBody>
          <a:bodyPr wrap="square" rtlCol="0">
            <a:spAutoFit/>
          </a:bodyPr>
          <a:lstStyle/>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自然の劣化に伴う自然資本・鉱物・原材料の調達の困難化</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規制導入・強化による原材料の供給不足、価格高騰</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金属・天然ゴム等の認証品調達による調達コストの増大</a:t>
            </a:r>
          </a:p>
          <a:p>
            <a:pPr marL="171450" indent="-171450">
              <a:lnSpc>
                <a:spcPts val="140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環境・人権に対する高リスク原材料使用による評判・</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dirty="0">
                <a:latin typeface="Meiryo UI" panose="020B0604030504040204" pitchFamily="34" charset="-128"/>
                <a:ea typeface="Meiryo UI" panose="020B0604030504040204" pitchFamily="34" charset="-128"/>
              </a:rPr>
              <a:t>訴訟リスク、不買運動</a:t>
            </a:r>
          </a:p>
        </p:txBody>
      </p:sp>
      <p:sp>
        <p:nvSpPr>
          <p:cNvPr id="36" name="角丸四角形 12">
            <a:extLst>
              <a:ext uri="{FF2B5EF4-FFF2-40B4-BE49-F238E27FC236}">
                <a16:creationId xmlns:a16="http://schemas.microsoft.com/office/drawing/2014/main" id="{A3FC10CB-777E-4D75-9B19-0DA32125E63D}"/>
              </a:ext>
            </a:extLst>
          </p:cNvPr>
          <p:cNvSpPr/>
          <p:nvPr/>
        </p:nvSpPr>
        <p:spPr>
          <a:xfrm>
            <a:off x="661372" y="998917"/>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AF321018-1FCC-4A69-B4FE-5197D106BFBC}"/>
              </a:ext>
            </a:extLst>
          </p:cNvPr>
          <p:cNvGrpSpPr/>
          <p:nvPr/>
        </p:nvGrpSpPr>
        <p:grpSpPr>
          <a:xfrm>
            <a:off x="55796" y="1265866"/>
            <a:ext cx="1249362" cy="437885"/>
            <a:chOff x="55796" y="1265866"/>
            <a:chExt cx="1249362" cy="437885"/>
          </a:xfrm>
        </p:grpSpPr>
        <p:sp>
          <p:nvSpPr>
            <p:cNvPr id="38" name="正方形/長方形 37">
              <a:extLst>
                <a:ext uri="{FF2B5EF4-FFF2-40B4-BE49-F238E27FC236}">
                  <a16:creationId xmlns:a16="http://schemas.microsoft.com/office/drawing/2014/main" id="{47C0A742-EB46-47C6-A66E-C3D457BE6E60}"/>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0984049-5A21-4FB3-9EE9-2A9B15EDD5E6}"/>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0" name="グループ化 39">
            <a:extLst>
              <a:ext uri="{FF2B5EF4-FFF2-40B4-BE49-F238E27FC236}">
                <a16:creationId xmlns:a16="http://schemas.microsoft.com/office/drawing/2014/main" id="{4800A66C-5CC2-4189-A0B0-B8E349B8FD06}"/>
              </a:ext>
            </a:extLst>
          </p:cNvPr>
          <p:cNvGrpSpPr/>
          <p:nvPr/>
        </p:nvGrpSpPr>
        <p:grpSpPr>
          <a:xfrm>
            <a:off x="33797" y="2582889"/>
            <a:ext cx="1249362" cy="437885"/>
            <a:chOff x="33797" y="2582889"/>
            <a:chExt cx="1249362" cy="437885"/>
          </a:xfrm>
        </p:grpSpPr>
        <p:sp>
          <p:nvSpPr>
            <p:cNvPr id="41" name="正方形/長方形 40">
              <a:extLst>
                <a:ext uri="{FF2B5EF4-FFF2-40B4-BE49-F238E27FC236}">
                  <a16:creationId xmlns:a16="http://schemas.microsoft.com/office/drawing/2014/main" id="{1E83078A-31F0-49FE-9B9E-DDF15C2C862F}"/>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DD9020F-3EA3-47ED-AA6C-14C9B47CF1BC}"/>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43" name="テキスト ボックス 42">
            <a:extLst>
              <a:ext uri="{FF2B5EF4-FFF2-40B4-BE49-F238E27FC236}">
                <a16:creationId xmlns:a16="http://schemas.microsoft.com/office/drawing/2014/main" id="{4BB7CA64-C93C-4CB6-94FA-EFDF60F6802C}"/>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44" name="角丸四角形 12">
            <a:extLst>
              <a:ext uri="{FF2B5EF4-FFF2-40B4-BE49-F238E27FC236}">
                <a16:creationId xmlns:a16="http://schemas.microsoft.com/office/drawing/2014/main" id="{52BD3CB5-8E4D-4EDD-8941-B320C6F9A045}"/>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157285A8-7F02-4D1C-B393-1A3D6A90D466}"/>
              </a:ext>
            </a:extLst>
          </p:cNvPr>
          <p:cNvGrpSpPr/>
          <p:nvPr/>
        </p:nvGrpSpPr>
        <p:grpSpPr>
          <a:xfrm>
            <a:off x="4168911" y="834568"/>
            <a:ext cx="548518" cy="2650155"/>
            <a:chOff x="3869349" y="518571"/>
            <a:chExt cx="711436" cy="2740762"/>
          </a:xfrm>
        </p:grpSpPr>
        <p:sp>
          <p:nvSpPr>
            <p:cNvPr id="46" name="下矢印 6">
              <a:extLst>
                <a:ext uri="{FF2B5EF4-FFF2-40B4-BE49-F238E27FC236}">
                  <a16:creationId xmlns:a16="http://schemas.microsoft.com/office/drawing/2014/main" id="{57C02B0D-514F-4E10-B919-64613D82DF94}"/>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7">
              <a:extLst>
                <a:ext uri="{FF2B5EF4-FFF2-40B4-BE49-F238E27FC236}">
                  <a16:creationId xmlns:a16="http://schemas.microsoft.com/office/drawing/2014/main" id="{B55B5398-A572-4CA6-9518-50DE7C6265A3}"/>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正方形/長方形 47">
            <a:extLst>
              <a:ext uri="{FF2B5EF4-FFF2-40B4-BE49-F238E27FC236}">
                <a16:creationId xmlns:a16="http://schemas.microsoft.com/office/drawing/2014/main" id="{FEA7B64E-1601-4005-991A-9F8E79A06335}"/>
              </a:ext>
            </a:extLst>
          </p:cNvPr>
          <p:cNvSpPr/>
          <p:nvPr/>
        </p:nvSpPr>
        <p:spPr>
          <a:xfrm>
            <a:off x="2157676" y="1599660"/>
            <a:ext cx="1423105"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鉱物の供給</a:t>
            </a:r>
          </a:p>
        </p:txBody>
      </p:sp>
      <p:sp>
        <p:nvSpPr>
          <p:cNvPr id="51" name="正方形/長方形 50">
            <a:extLst>
              <a:ext uri="{FF2B5EF4-FFF2-40B4-BE49-F238E27FC236}">
                <a16:creationId xmlns:a16="http://schemas.microsoft.com/office/drawing/2014/main" id="{8D603CEC-82F0-4628-8D42-1F042129613D}"/>
              </a:ext>
            </a:extLst>
          </p:cNvPr>
          <p:cNvSpPr/>
          <p:nvPr/>
        </p:nvSpPr>
        <p:spPr>
          <a:xfrm>
            <a:off x="1119436" y="1616456"/>
            <a:ext cx="2076480"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木材や天然樹脂、</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ゴムの樹液、</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バイオマス素材</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などの供給</a:t>
            </a:r>
          </a:p>
        </p:txBody>
      </p:sp>
      <p:pic>
        <p:nvPicPr>
          <p:cNvPr id="52" name="図 51" descr="テーブル, 座る, 食品, 木製 が含まれている画像&#10;&#10;AI によって生成されたコンテンツは間違っている可能性があります。">
            <a:extLst>
              <a:ext uri="{FF2B5EF4-FFF2-40B4-BE49-F238E27FC236}">
                <a16:creationId xmlns:a16="http://schemas.microsoft.com/office/drawing/2014/main" id="{2D63FBBC-A2C2-42DD-BE45-FE780083D359}"/>
              </a:ext>
            </a:extLst>
          </p:cNvPr>
          <p:cNvPicPr>
            <a:picLocks noChangeAspect="1"/>
          </p:cNvPicPr>
          <p:nvPr/>
        </p:nvPicPr>
        <p:blipFill>
          <a:blip r:embed="rId7"/>
          <a:srcRect l="51220" t="1" r="-1960" b="-12472"/>
          <a:stretch/>
        </p:blipFill>
        <p:spPr>
          <a:xfrm>
            <a:off x="1911752" y="1221962"/>
            <a:ext cx="450597" cy="419520"/>
          </a:xfrm>
          <a:prstGeom prst="rect">
            <a:avLst/>
          </a:prstGeom>
        </p:spPr>
      </p:pic>
      <p:sp>
        <p:nvSpPr>
          <p:cNvPr id="55" name="正方形/長方形 54">
            <a:extLst>
              <a:ext uri="{FF2B5EF4-FFF2-40B4-BE49-F238E27FC236}">
                <a16:creationId xmlns:a16="http://schemas.microsoft.com/office/drawing/2014/main" id="{8BA43BB5-8B0B-4F43-A5A9-B74DE117A404}"/>
              </a:ext>
            </a:extLst>
          </p:cNvPr>
          <p:cNvSpPr/>
          <p:nvPr/>
        </p:nvSpPr>
        <p:spPr>
          <a:xfrm>
            <a:off x="586891" y="1638397"/>
            <a:ext cx="1565416"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水資源の供給</a:t>
            </a:r>
          </a:p>
        </p:txBody>
      </p:sp>
      <p:pic>
        <p:nvPicPr>
          <p:cNvPr id="56" name="図 55" descr="ケーキ, レゴ, 誕生日, 電車 が含まれている画像&#10;&#10;AI によって生成されたコンテンツは間違っている可能性があります。">
            <a:extLst>
              <a:ext uri="{FF2B5EF4-FFF2-40B4-BE49-F238E27FC236}">
                <a16:creationId xmlns:a16="http://schemas.microsoft.com/office/drawing/2014/main" id="{BA2D4440-B030-40BF-83CB-5BECBCD2587A}"/>
              </a:ext>
            </a:extLst>
          </p:cNvPr>
          <p:cNvPicPr>
            <a:picLocks noChangeAspect="1"/>
          </p:cNvPicPr>
          <p:nvPr/>
        </p:nvPicPr>
        <p:blipFill>
          <a:blip r:embed="rId8"/>
          <a:stretch>
            <a:fillRect/>
          </a:stretch>
        </p:blipFill>
        <p:spPr>
          <a:xfrm>
            <a:off x="1040863" y="1139213"/>
            <a:ext cx="669694" cy="502665"/>
          </a:xfrm>
          <a:prstGeom prst="rect">
            <a:avLst/>
          </a:prstGeom>
        </p:spPr>
      </p:pic>
      <p:sp>
        <p:nvSpPr>
          <p:cNvPr id="58" name="正方形/長方形 57">
            <a:extLst>
              <a:ext uri="{FF2B5EF4-FFF2-40B4-BE49-F238E27FC236}">
                <a16:creationId xmlns:a16="http://schemas.microsoft.com/office/drawing/2014/main" id="{BDED09B5-253A-4DBC-A9A2-AE58C310DA24}"/>
              </a:ext>
            </a:extLst>
          </p:cNvPr>
          <p:cNvSpPr/>
          <p:nvPr/>
        </p:nvSpPr>
        <p:spPr>
          <a:xfrm>
            <a:off x="2822800" y="1609849"/>
            <a:ext cx="1687189"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水質・水量の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維持、浄化</a:t>
            </a:r>
          </a:p>
        </p:txBody>
      </p:sp>
      <p:pic>
        <p:nvPicPr>
          <p:cNvPr id="59" name="図 58" descr="ケーキ, 屋内, テーブル, 誕生日 が含まれている画像&#10;&#10;AI によって生成されたコンテンツは間違っている可能性があります。">
            <a:extLst>
              <a:ext uri="{FF2B5EF4-FFF2-40B4-BE49-F238E27FC236}">
                <a16:creationId xmlns:a16="http://schemas.microsoft.com/office/drawing/2014/main" id="{78FB5A00-B0A9-46D9-814D-EAC7CF611221}"/>
              </a:ext>
            </a:extLst>
          </p:cNvPr>
          <p:cNvPicPr>
            <a:picLocks noChangeAspect="1"/>
          </p:cNvPicPr>
          <p:nvPr/>
        </p:nvPicPr>
        <p:blipFill>
          <a:blip r:embed="rId9"/>
          <a:stretch>
            <a:fillRect/>
          </a:stretch>
        </p:blipFill>
        <p:spPr>
          <a:xfrm>
            <a:off x="3317711" y="1221962"/>
            <a:ext cx="731383" cy="411295"/>
          </a:xfrm>
          <a:prstGeom prst="rect">
            <a:avLst/>
          </a:prstGeom>
        </p:spPr>
      </p:pic>
      <p:sp>
        <p:nvSpPr>
          <p:cNvPr id="61" name="正方形/長方形 60">
            <a:extLst>
              <a:ext uri="{FF2B5EF4-FFF2-40B4-BE49-F238E27FC236}">
                <a16:creationId xmlns:a16="http://schemas.microsoft.com/office/drawing/2014/main" id="{A5BEB9A5-3C2B-4896-87C9-8CEB6DE2B523}"/>
              </a:ext>
            </a:extLst>
          </p:cNvPr>
          <p:cNvSpPr/>
          <p:nvPr/>
        </p:nvSpPr>
        <p:spPr>
          <a:xfrm>
            <a:off x="1574995" y="2870367"/>
            <a:ext cx="1067268" cy="537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非意図的な</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プラスチックペレット</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の（自然界への）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流出</a:t>
            </a:r>
          </a:p>
        </p:txBody>
      </p:sp>
      <p:pic>
        <p:nvPicPr>
          <p:cNvPr id="62" name="図 61" descr="背景パターン&#10;&#10;AI によって生成されたコンテンツは間違っている可能性があります。">
            <a:extLst>
              <a:ext uri="{FF2B5EF4-FFF2-40B4-BE49-F238E27FC236}">
                <a16:creationId xmlns:a16="http://schemas.microsoft.com/office/drawing/2014/main" id="{EAAF727D-60D1-448D-87D0-91B99E1FEAF3}"/>
              </a:ext>
            </a:extLst>
          </p:cNvPr>
          <p:cNvPicPr>
            <a:picLocks noChangeAspect="1"/>
          </p:cNvPicPr>
          <p:nvPr/>
        </p:nvPicPr>
        <p:blipFill>
          <a:blip r:embed="rId10"/>
          <a:stretch>
            <a:fillRect/>
          </a:stretch>
        </p:blipFill>
        <p:spPr>
          <a:xfrm>
            <a:off x="1740038" y="2359035"/>
            <a:ext cx="719000" cy="537981"/>
          </a:xfrm>
          <a:prstGeom prst="rect">
            <a:avLst/>
          </a:prstGeom>
        </p:spPr>
      </p:pic>
      <p:sp>
        <p:nvSpPr>
          <p:cNvPr id="64" name="正方形/長方形 63">
            <a:extLst>
              <a:ext uri="{FF2B5EF4-FFF2-40B4-BE49-F238E27FC236}">
                <a16:creationId xmlns:a16="http://schemas.microsoft.com/office/drawing/2014/main" id="{570A18E5-CD66-41C2-8A2E-189EADC31DA4}"/>
              </a:ext>
            </a:extLst>
          </p:cNvPr>
          <p:cNvSpPr/>
          <p:nvPr/>
        </p:nvSpPr>
        <p:spPr>
          <a:xfrm>
            <a:off x="580150" y="2879894"/>
            <a:ext cx="148702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過剰取水による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水資源の枯渇</a:t>
            </a:r>
          </a:p>
        </p:txBody>
      </p:sp>
      <p:pic>
        <p:nvPicPr>
          <p:cNvPr id="65" name="図 64">
            <a:extLst>
              <a:ext uri="{FF2B5EF4-FFF2-40B4-BE49-F238E27FC236}">
                <a16:creationId xmlns:a16="http://schemas.microsoft.com/office/drawing/2014/main" id="{C31F386B-9848-48FB-88E0-8A929E8196DB}"/>
              </a:ext>
            </a:extLst>
          </p:cNvPr>
          <p:cNvPicPr>
            <a:picLocks noChangeAspect="1"/>
          </p:cNvPicPr>
          <p:nvPr/>
        </p:nvPicPr>
        <p:blipFill>
          <a:blip r:embed="rId11"/>
          <a:stretch>
            <a:fillRect/>
          </a:stretch>
        </p:blipFill>
        <p:spPr>
          <a:xfrm>
            <a:off x="1009608" y="2381432"/>
            <a:ext cx="557847" cy="515584"/>
          </a:xfrm>
          <a:prstGeom prst="rect">
            <a:avLst/>
          </a:prstGeom>
        </p:spPr>
      </p:pic>
      <p:sp>
        <p:nvSpPr>
          <p:cNvPr id="67" name="正方形/長方形 66">
            <a:extLst>
              <a:ext uri="{FF2B5EF4-FFF2-40B4-BE49-F238E27FC236}">
                <a16:creationId xmlns:a16="http://schemas.microsoft.com/office/drawing/2014/main" id="{C0111684-E0A8-435A-880A-2E4249320DC2}"/>
              </a:ext>
            </a:extLst>
          </p:cNvPr>
          <p:cNvSpPr/>
          <p:nvPr/>
        </p:nvSpPr>
        <p:spPr>
          <a:xfrm>
            <a:off x="2876662" y="2877273"/>
            <a:ext cx="156064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土地改変に伴う</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生息地の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劣化や分断</a:t>
            </a:r>
          </a:p>
        </p:txBody>
      </p:sp>
      <p:pic>
        <p:nvPicPr>
          <p:cNvPr id="68" name="図 67" descr="おもちゃ, レゴ, 挿絵 が含まれている画像&#10;&#10;AI によって生成されたコンテンツは間違っている可能性があります。">
            <a:extLst>
              <a:ext uri="{FF2B5EF4-FFF2-40B4-BE49-F238E27FC236}">
                <a16:creationId xmlns:a16="http://schemas.microsoft.com/office/drawing/2014/main" id="{92D2F541-786B-42D9-ADE7-F5CBF3BB53D0}"/>
              </a:ext>
            </a:extLst>
          </p:cNvPr>
          <p:cNvPicPr>
            <a:picLocks noChangeAspect="1"/>
          </p:cNvPicPr>
          <p:nvPr/>
        </p:nvPicPr>
        <p:blipFill>
          <a:blip r:embed="rId12"/>
          <a:stretch>
            <a:fillRect/>
          </a:stretch>
        </p:blipFill>
        <p:spPr>
          <a:xfrm>
            <a:off x="3209241" y="2376001"/>
            <a:ext cx="825489" cy="505613"/>
          </a:xfrm>
          <a:prstGeom prst="rect">
            <a:avLst/>
          </a:prstGeom>
        </p:spPr>
      </p:pic>
      <p:sp>
        <p:nvSpPr>
          <p:cNvPr id="70" name="正方形/長方形 69">
            <a:extLst>
              <a:ext uri="{FF2B5EF4-FFF2-40B4-BE49-F238E27FC236}">
                <a16:creationId xmlns:a16="http://schemas.microsoft.com/office/drawing/2014/main" id="{4434BA72-44A0-48BE-8C41-90AA1614EAD5}"/>
              </a:ext>
            </a:extLst>
          </p:cNvPr>
          <p:cNvSpPr/>
          <p:nvPr/>
        </p:nvSpPr>
        <p:spPr>
          <a:xfrm>
            <a:off x="2167927" y="2868114"/>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廃水流出による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淡水生態系</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への影響</a:t>
            </a:r>
          </a:p>
        </p:txBody>
      </p:sp>
      <p:pic>
        <p:nvPicPr>
          <p:cNvPr id="71" name="図 70">
            <a:extLst>
              <a:ext uri="{FF2B5EF4-FFF2-40B4-BE49-F238E27FC236}">
                <a16:creationId xmlns:a16="http://schemas.microsoft.com/office/drawing/2014/main" id="{DC4A672E-0638-4667-8C2D-063B01F5AFEA}"/>
              </a:ext>
            </a:extLst>
          </p:cNvPr>
          <p:cNvPicPr>
            <a:picLocks noChangeAspect="1"/>
          </p:cNvPicPr>
          <p:nvPr/>
        </p:nvPicPr>
        <p:blipFill>
          <a:blip r:embed="rId13"/>
          <a:stretch>
            <a:fillRect/>
          </a:stretch>
        </p:blipFill>
        <p:spPr>
          <a:xfrm>
            <a:off x="2542450" y="2339731"/>
            <a:ext cx="666791" cy="570155"/>
          </a:xfrm>
          <a:prstGeom prst="rect">
            <a:avLst/>
          </a:prstGeom>
        </p:spPr>
      </p:pic>
      <p:pic>
        <p:nvPicPr>
          <p:cNvPr id="50" name="図 49" descr="テーブル, 座る, 食品, ボックス が含まれている画像&#10;&#10;AI によって生成されたコンテンツは間違っている可能性があります。">
            <a:extLst>
              <a:ext uri="{FF2B5EF4-FFF2-40B4-BE49-F238E27FC236}">
                <a16:creationId xmlns:a16="http://schemas.microsoft.com/office/drawing/2014/main" id="{C8029A8E-8943-4E23-8D6A-B4017872E0B3}"/>
              </a:ext>
            </a:extLst>
          </p:cNvPr>
          <p:cNvPicPr>
            <a:picLocks noChangeAspect="1"/>
          </p:cNvPicPr>
          <p:nvPr/>
        </p:nvPicPr>
        <p:blipFill rotWithShape="1">
          <a:blip r:embed="rId14"/>
          <a:srcRect r="49607"/>
          <a:stretch/>
        </p:blipFill>
        <p:spPr>
          <a:xfrm>
            <a:off x="2608273" y="1231584"/>
            <a:ext cx="459625" cy="383074"/>
          </a:xfrm>
          <a:prstGeom prst="rect">
            <a:avLst/>
          </a:prstGeom>
        </p:spPr>
      </p:pic>
    </p:spTree>
    <p:extLst>
      <p:ext uri="{BB962C8B-B14F-4D97-AF65-F5344CB8AC3E}">
        <p14:creationId xmlns:p14="http://schemas.microsoft.com/office/powerpoint/2010/main" val="302563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5" name="角丸四角形 3">
            <a:extLst>
              <a:ext uri="{FF2B5EF4-FFF2-40B4-BE49-F238E27FC236}">
                <a16:creationId xmlns:a16="http://schemas.microsoft.com/office/drawing/2014/main" id="{933C8656-F442-4CBF-99EF-FB0E45C00247}"/>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0" name="下矢印 6">
            <a:extLst>
              <a:ext uri="{FF2B5EF4-FFF2-40B4-BE49-F238E27FC236}">
                <a16:creationId xmlns:a16="http://schemas.microsoft.com/office/drawing/2014/main" id="{2E9B5111-5F88-4CD1-9898-8BB668C1D0C2}"/>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41" name="下矢印 7">
            <a:extLst>
              <a:ext uri="{FF2B5EF4-FFF2-40B4-BE49-F238E27FC236}">
                <a16:creationId xmlns:a16="http://schemas.microsoft.com/office/drawing/2014/main" id="{270B5B3F-38A9-4093-A73D-C9D12D1B6951}"/>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2">
            <a:extLst>
              <a:ext uri="{FF2B5EF4-FFF2-40B4-BE49-F238E27FC236}">
                <a16:creationId xmlns:a16="http://schemas.microsoft.com/office/drawing/2014/main" id="{5F333AE0-890B-444E-B33F-B8851E6B2BB6}"/>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5B92771-BB32-47B8-90A6-C7D18E4686FB}"/>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9" name="テキスト ボックス 38">
            <a:extLst>
              <a:ext uri="{FF2B5EF4-FFF2-40B4-BE49-F238E27FC236}">
                <a16:creationId xmlns:a16="http://schemas.microsoft.com/office/drawing/2014/main" id="{48131F80-0E80-4A59-B374-27E57B84C192}"/>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16</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３．製品製造（</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spc="200">
                <a:solidFill>
                  <a:schemeClr val="bg1"/>
                </a:solidFill>
                <a:latin typeface="Meiryo UI" panose="020B0604030504040204" pitchFamily="34" charset="-128"/>
                <a:ea typeface="Meiryo UI" panose="020B0604030504040204" pitchFamily="34" charset="-128"/>
              </a:rPr>
              <a:t>（製品製造）</a:t>
            </a:r>
            <a:endParaRPr lang="ja-JP" altLang="en-US" sz="1100" b="1" spc="200" dirty="0">
              <a:solidFill>
                <a:schemeClr val="bg1"/>
              </a:solidFill>
              <a:latin typeface="Meiryo UI" panose="020B0604030504040204" pitchFamily="34" charset="-128"/>
              <a:ea typeface="Meiryo UI" panose="020B0604030504040204" pitchFamily="34" charset="-128"/>
            </a:endParaRPr>
          </a:p>
        </p:txBody>
      </p:sp>
      <p:sp>
        <p:nvSpPr>
          <p:cNvPr id="25" name="正方形/長方形 24">
            <a:extLst>
              <a:ext uri="{FF2B5EF4-FFF2-40B4-BE49-F238E27FC236}">
                <a16:creationId xmlns:a16="http://schemas.microsoft.com/office/drawing/2014/main" id="{5AAD7468-EE9F-6198-0065-2732671E74F9}"/>
              </a:ext>
            </a:extLst>
          </p:cNvPr>
          <p:cNvSpPr/>
          <p:nvPr/>
        </p:nvSpPr>
        <p:spPr>
          <a:xfrm>
            <a:off x="3794492" y="2010007"/>
            <a:ext cx="2009704"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大気・水・土壌の浄化・調整</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1" name="正方形/長方形 30">
            <a:extLst>
              <a:ext uri="{FF2B5EF4-FFF2-40B4-BE49-F238E27FC236}">
                <a16:creationId xmlns:a16="http://schemas.microsoft.com/office/drawing/2014/main" id="{1783C8D0-A170-190C-A82B-AAAD909F54FD}"/>
              </a:ext>
            </a:extLst>
          </p:cNvPr>
          <p:cNvSpPr/>
          <p:nvPr/>
        </p:nvSpPr>
        <p:spPr>
          <a:xfrm>
            <a:off x="2129095" y="2001941"/>
            <a:ext cx="10692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水資源の供給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6" name="正方形/長方形 35">
            <a:extLst>
              <a:ext uri="{FF2B5EF4-FFF2-40B4-BE49-F238E27FC236}">
                <a16:creationId xmlns:a16="http://schemas.microsoft.com/office/drawing/2014/main" id="{DE7B74E7-A079-3D25-2D75-5458F2C26EF0}"/>
              </a:ext>
            </a:extLst>
          </p:cNvPr>
          <p:cNvSpPr/>
          <p:nvPr/>
        </p:nvSpPr>
        <p:spPr>
          <a:xfrm>
            <a:off x="5868802" y="2001941"/>
            <a:ext cx="2537499"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騒音・悪臭・視覚的影響の軽減</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5324514" y="4270956"/>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不適切な管理による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有害物質・廃プラの流出</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3" name="正方形/長方形 52">
            <a:extLst>
              <a:ext uri="{FF2B5EF4-FFF2-40B4-BE49-F238E27FC236}">
                <a16:creationId xmlns:a16="http://schemas.microsoft.com/office/drawing/2014/main" id="{1E413A2C-DAA7-B704-ECBB-EB580DFDD2E0}"/>
              </a:ext>
            </a:extLst>
          </p:cNvPr>
          <p:cNvSpPr/>
          <p:nvPr/>
        </p:nvSpPr>
        <p:spPr>
          <a:xfrm>
            <a:off x="3754579" y="4270956"/>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水資源の過剰利用・</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生物由来材の利用</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5" name="正方形/長方形 54">
            <a:extLst>
              <a:ext uri="{FF2B5EF4-FFF2-40B4-BE49-F238E27FC236}">
                <a16:creationId xmlns:a16="http://schemas.microsoft.com/office/drawing/2014/main" id="{0E8EE655-4024-7202-AD63-E3CE4B0F6025}"/>
              </a:ext>
            </a:extLst>
          </p:cNvPr>
          <p:cNvSpPr/>
          <p:nvPr/>
        </p:nvSpPr>
        <p:spPr>
          <a:xfrm>
            <a:off x="7151146" y="4270956"/>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騒音・振動・光による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生態系への影響</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0CB35FED-21CE-B0BF-DB54-C7BB5354FD6D}"/>
              </a:ext>
            </a:extLst>
          </p:cNvPr>
          <p:cNvPicPr>
            <a:picLocks noChangeAspect="1"/>
          </p:cNvPicPr>
          <p:nvPr/>
        </p:nvPicPr>
        <p:blipFill>
          <a:blip r:embed="rId4"/>
          <a:stretch>
            <a:fillRect/>
          </a:stretch>
        </p:blipFill>
        <p:spPr>
          <a:xfrm>
            <a:off x="3882547" y="3189173"/>
            <a:ext cx="1129574" cy="1044000"/>
          </a:xfrm>
          <a:prstGeom prst="rect">
            <a:avLst/>
          </a:prstGeom>
        </p:spPr>
      </p:pic>
      <p:pic>
        <p:nvPicPr>
          <p:cNvPr id="24" name="図 23" descr="おもちゃ, レゴ, 挿絵 が含まれている画像&#10;&#10;AI によって生成されたコンテンツは間違っている可能性があります。">
            <a:extLst>
              <a:ext uri="{FF2B5EF4-FFF2-40B4-BE49-F238E27FC236}">
                <a16:creationId xmlns:a16="http://schemas.microsoft.com/office/drawing/2014/main" id="{C1E20604-B6DA-2DDC-3992-A6D282448E33}"/>
              </a:ext>
            </a:extLst>
          </p:cNvPr>
          <p:cNvPicPr>
            <a:picLocks noChangeAspect="1"/>
          </p:cNvPicPr>
          <p:nvPr/>
        </p:nvPicPr>
        <p:blipFill>
          <a:blip r:embed="rId5"/>
          <a:stretch>
            <a:fillRect/>
          </a:stretch>
        </p:blipFill>
        <p:spPr>
          <a:xfrm>
            <a:off x="1765519" y="3207129"/>
            <a:ext cx="1692000" cy="1036350"/>
          </a:xfrm>
          <a:prstGeom prst="rect">
            <a:avLst/>
          </a:prstGeom>
        </p:spPr>
      </p:pic>
      <p:sp>
        <p:nvSpPr>
          <p:cNvPr id="26" name="正方形/長方形 25">
            <a:extLst>
              <a:ext uri="{FF2B5EF4-FFF2-40B4-BE49-F238E27FC236}">
                <a16:creationId xmlns:a16="http://schemas.microsoft.com/office/drawing/2014/main" id="{49D46338-16DA-9C11-68A1-749C01FB604B}"/>
              </a:ext>
            </a:extLst>
          </p:cNvPr>
          <p:cNvSpPr/>
          <p:nvPr/>
        </p:nvSpPr>
        <p:spPr>
          <a:xfrm>
            <a:off x="1065723" y="4284299"/>
            <a:ext cx="2962808"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工場による土地利用・占有や</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lnSpc>
                <a:spcPts val="1360"/>
              </a:lnSpc>
            </a:pPr>
            <a:r>
              <a:rPr lang="ja-JP" altLang="en-US" sz="1000" spc="50">
                <a:solidFill>
                  <a:schemeClr val="tx1"/>
                </a:solidFill>
                <a:latin typeface="Meiryo UI" panose="020B0604030504040204" pitchFamily="34" charset="-128"/>
                <a:ea typeface="Meiryo UI" panose="020B0604030504040204" pitchFamily="34" charset="-128"/>
              </a:rPr>
              <a:t>工場建設に伴う生息地の喪失・汚染など</a:t>
            </a:r>
            <a:endParaRPr lang="ja-JP" altLang="en-US" sz="1000" spc="50" dirty="0">
              <a:solidFill>
                <a:schemeClr val="tx1"/>
              </a:solidFill>
              <a:latin typeface="Meiryo UI" panose="020B0604030504040204" pitchFamily="34" charset="-128"/>
              <a:ea typeface="Meiryo UI" panose="020B0604030504040204" pitchFamily="34" charset="-128"/>
            </a:endParaRPr>
          </a:p>
        </p:txBody>
      </p:sp>
      <p:pic>
        <p:nvPicPr>
          <p:cNvPr id="32" name="図 31" descr="ストリート が含まれている画像&#10;&#10;AI によって生成されたコンテンツは間違っている可能性があります。">
            <a:extLst>
              <a:ext uri="{FF2B5EF4-FFF2-40B4-BE49-F238E27FC236}">
                <a16:creationId xmlns:a16="http://schemas.microsoft.com/office/drawing/2014/main" id="{6CFD83CE-B532-27E6-877C-56F812FB02B6}"/>
              </a:ext>
            </a:extLst>
          </p:cNvPr>
          <p:cNvPicPr>
            <a:picLocks noChangeAspect="1"/>
          </p:cNvPicPr>
          <p:nvPr/>
        </p:nvPicPr>
        <p:blipFill>
          <a:blip r:embed="rId6"/>
          <a:stretch>
            <a:fillRect/>
          </a:stretch>
        </p:blipFill>
        <p:spPr>
          <a:xfrm>
            <a:off x="7177462" y="3162974"/>
            <a:ext cx="1368000" cy="1077300"/>
          </a:xfrm>
          <a:prstGeom prst="rect">
            <a:avLst/>
          </a:prstGeom>
        </p:spPr>
      </p:pic>
      <p:pic>
        <p:nvPicPr>
          <p:cNvPr id="29" name="図 28" descr="背景パターン&#10;&#10;AI によって生成されたコンテンツは間違っている可能性があります。">
            <a:extLst>
              <a:ext uri="{FF2B5EF4-FFF2-40B4-BE49-F238E27FC236}">
                <a16:creationId xmlns:a16="http://schemas.microsoft.com/office/drawing/2014/main" id="{D209EC0D-236C-64C8-8A4E-2DB046FF6483}"/>
              </a:ext>
            </a:extLst>
          </p:cNvPr>
          <p:cNvPicPr>
            <a:picLocks noChangeAspect="1"/>
          </p:cNvPicPr>
          <p:nvPr/>
        </p:nvPicPr>
        <p:blipFill>
          <a:blip r:embed="rId7"/>
          <a:stretch>
            <a:fillRect/>
          </a:stretch>
        </p:blipFill>
        <p:spPr>
          <a:xfrm>
            <a:off x="5274320" y="3161343"/>
            <a:ext cx="1656000" cy="1092548"/>
          </a:xfrm>
          <a:prstGeom prst="rect">
            <a:avLst/>
          </a:prstGeom>
        </p:spPr>
      </p:pic>
      <p:sp>
        <p:nvSpPr>
          <p:cNvPr id="30" name="正方形/長方形 29">
            <a:extLst>
              <a:ext uri="{FF2B5EF4-FFF2-40B4-BE49-F238E27FC236}">
                <a16:creationId xmlns:a16="http://schemas.microsoft.com/office/drawing/2014/main" id="{229CECC9-0F66-4DEC-B73F-0E39F923E657}"/>
              </a:ext>
            </a:extLst>
          </p:cNvPr>
          <p:cNvSpPr/>
          <p:nvPr/>
        </p:nvSpPr>
        <p:spPr>
          <a:xfrm>
            <a:off x="3832587" y="852718"/>
            <a:ext cx="1908000"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時計 が含まれている画像&#10;&#10;AI によって生成されたコンテンツは間違っている可能性があります。">
            <a:extLst>
              <a:ext uri="{FF2B5EF4-FFF2-40B4-BE49-F238E27FC236}">
                <a16:creationId xmlns:a16="http://schemas.microsoft.com/office/drawing/2014/main" id="{197AE78B-2D13-DD55-612E-FF9C4E9F4449}"/>
              </a:ext>
            </a:extLst>
          </p:cNvPr>
          <p:cNvPicPr>
            <a:picLocks noChangeAspect="1"/>
          </p:cNvPicPr>
          <p:nvPr/>
        </p:nvPicPr>
        <p:blipFill>
          <a:blip r:embed="rId8"/>
          <a:stretch>
            <a:fillRect/>
          </a:stretch>
        </p:blipFill>
        <p:spPr>
          <a:xfrm>
            <a:off x="3680196" y="990790"/>
            <a:ext cx="2124000" cy="883957"/>
          </a:xfrm>
          <a:prstGeom prst="rect">
            <a:avLst/>
          </a:prstGeom>
        </p:spPr>
      </p:pic>
      <p:sp>
        <p:nvSpPr>
          <p:cNvPr id="33" name="正方形/長方形 32">
            <a:extLst>
              <a:ext uri="{FF2B5EF4-FFF2-40B4-BE49-F238E27FC236}">
                <a16:creationId xmlns:a16="http://schemas.microsoft.com/office/drawing/2014/main" id="{1CD3610B-37E8-421D-ABCF-E9B3B505AFB9}"/>
              </a:ext>
            </a:extLst>
          </p:cNvPr>
          <p:cNvSpPr/>
          <p:nvPr/>
        </p:nvSpPr>
        <p:spPr>
          <a:xfrm>
            <a:off x="1820573" y="792304"/>
            <a:ext cx="1686244" cy="109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レゴ が含まれている画像&#10;&#10;AI によって生成されたコンテンツは間違っている可能性があります。">
            <a:extLst>
              <a:ext uri="{FF2B5EF4-FFF2-40B4-BE49-F238E27FC236}">
                <a16:creationId xmlns:a16="http://schemas.microsoft.com/office/drawing/2014/main" id="{AABEDD75-64FB-F05A-27F2-BBDA3B482822}"/>
              </a:ext>
            </a:extLst>
          </p:cNvPr>
          <p:cNvPicPr>
            <a:picLocks noChangeAspect="1"/>
          </p:cNvPicPr>
          <p:nvPr/>
        </p:nvPicPr>
        <p:blipFill>
          <a:blip r:embed="rId9"/>
          <a:stretch>
            <a:fillRect/>
          </a:stretch>
        </p:blipFill>
        <p:spPr>
          <a:xfrm>
            <a:off x="1820573" y="814359"/>
            <a:ext cx="1686244" cy="1116000"/>
          </a:xfrm>
          <a:prstGeom prst="rect">
            <a:avLst/>
          </a:prstGeom>
        </p:spPr>
      </p:pic>
      <p:sp>
        <p:nvSpPr>
          <p:cNvPr id="34" name="正方形/長方形 33">
            <a:extLst>
              <a:ext uri="{FF2B5EF4-FFF2-40B4-BE49-F238E27FC236}">
                <a16:creationId xmlns:a16="http://schemas.microsoft.com/office/drawing/2014/main" id="{EEACE711-FA9F-42AB-8CB2-E32F74B3440F}"/>
              </a:ext>
            </a:extLst>
          </p:cNvPr>
          <p:cNvSpPr/>
          <p:nvPr/>
        </p:nvSpPr>
        <p:spPr>
          <a:xfrm>
            <a:off x="6183552" y="749083"/>
            <a:ext cx="1908000"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レゴ, おもちゃ が含まれている画像&#10;&#10;AI によって生成されたコンテンツは間違っている可能性があります。">
            <a:extLst>
              <a:ext uri="{FF2B5EF4-FFF2-40B4-BE49-F238E27FC236}">
                <a16:creationId xmlns:a16="http://schemas.microsoft.com/office/drawing/2014/main" id="{8FD8E3CB-AE25-8644-3902-636F9CB09D57}"/>
              </a:ext>
            </a:extLst>
          </p:cNvPr>
          <p:cNvPicPr>
            <a:picLocks noChangeAspect="1"/>
          </p:cNvPicPr>
          <p:nvPr/>
        </p:nvPicPr>
        <p:blipFill>
          <a:blip r:embed="rId10"/>
          <a:stretch>
            <a:fillRect/>
          </a:stretch>
        </p:blipFill>
        <p:spPr>
          <a:xfrm>
            <a:off x="6183551" y="774517"/>
            <a:ext cx="1908000" cy="1175678"/>
          </a:xfrm>
          <a:prstGeom prst="rect">
            <a:avLst/>
          </a:prstGeom>
        </p:spPr>
      </p:pic>
    </p:spTree>
    <p:extLst>
      <p:ext uri="{BB962C8B-B14F-4D97-AF65-F5344CB8AC3E}">
        <p14:creationId xmlns:p14="http://schemas.microsoft.com/office/powerpoint/2010/main" val="336704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349126"/>
            <a:ext cx="4016459" cy="9720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0"/>
            <a:ext cx="4016459" cy="1368000"/>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7489" y="3660610"/>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17</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３．製品製造（リスク・機会とアクション）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85470" y="2527103"/>
            <a:ext cx="4258530" cy="714106"/>
          </a:xfrm>
          <a:prstGeom prst="rect">
            <a:avLst/>
          </a:prstGeom>
          <a:noFill/>
        </p:spPr>
        <p:txBody>
          <a:bodyPr wrap="square" rtlCol="0">
            <a:spAutoFit/>
          </a:bodyPr>
          <a:lstStyle/>
          <a:p>
            <a:pPr marL="171450" indent="-171450">
              <a:lnSpc>
                <a:spcPts val="1380"/>
              </a:lnSpc>
              <a:spcBef>
                <a:spcPts val="4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環境負荷の低い製品／サービスの提供</a:t>
            </a:r>
          </a:p>
          <a:p>
            <a:pPr marL="171450" indent="-171450">
              <a:lnSpc>
                <a:spcPts val="1380"/>
              </a:lnSpc>
              <a:spcBef>
                <a:spcPts val="400"/>
              </a:spcBef>
              <a:buFont typeface="Arial" panose="020B0604020202020204" pitchFamily="34" charset="0"/>
              <a:buChar char="•"/>
            </a:pPr>
            <a:r>
              <a:rPr kumimoji="1" lang="ja-JP" altLang="en-US" sz="1000" spc="70">
                <a:latin typeface="Meiryo UI" panose="020B0604030504040204" pitchFamily="34" charset="-128"/>
                <a:ea typeface="Meiryo UI" panose="020B0604030504040204" pitchFamily="34" charset="-128"/>
              </a:rPr>
              <a:t>環境負荷を低減する製品・サービスに対する顧客の選好の高まり</a:t>
            </a:r>
          </a:p>
          <a:p>
            <a:pPr marL="171450" indent="-171450">
              <a:lnSpc>
                <a:spcPts val="1380"/>
              </a:lnSpc>
              <a:spcBef>
                <a:spcPts val="4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環境配慮設計の推進による資源消費の低減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6" cy="1108445"/>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森林保全による水涵養など、</a:t>
            </a:r>
            <a:r>
              <a:rPr kumimoji="1" lang="en" altLang="ja-JP" sz="1000" spc="200" dirty="0">
                <a:solidFill>
                  <a:srgbClr val="2B6454"/>
                </a:solidFill>
                <a:latin typeface="Meiryo UI" panose="020B0604030504040204" pitchFamily="34" charset="-128"/>
                <a:ea typeface="Meiryo UI" panose="020B0604030504040204" pitchFamily="34" charset="-128"/>
              </a:rPr>
              <a:t>PES</a:t>
            </a:r>
            <a:br>
              <a:rPr kumimoji="1" lang="en" altLang="ja-JP" sz="1000" spc="200" dirty="0">
                <a:solidFill>
                  <a:srgbClr val="2B6454"/>
                </a:solidFill>
                <a:latin typeface="Meiryo UI" panose="020B0604030504040204" pitchFamily="34" charset="-128"/>
                <a:ea typeface="Meiryo UI" panose="020B0604030504040204" pitchFamily="34" charset="-128"/>
              </a:rPr>
            </a:br>
            <a:r>
              <a:rPr kumimoji="1" lang="ja-JP" altLang="en" sz="1000" spc="200">
                <a:solidFill>
                  <a:srgbClr val="2B6454"/>
                </a:solidFill>
                <a:latin typeface="Meiryo UI" panose="020B0604030504040204" pitchFamily="34" charset="-128"/>
                <a:ea typeface="Meiryo UI" panose="020B0604030504040204" pitchFamily="34" charset="-128"/>
              </a:rPr>
              <a:t>（</a:t>
            </a:r>
            <a:r>
              <a:rPr kumimoji="1" lang="ja-JP" altLang="en-US" sz="1000" spc="200">
                <a:solidFill>
                  <a:srgbClr val="2B6454"/>
                </a:solidFill>
                <a:latin typeface="Meiryo UI" panose="020B0604030504040204" pitchFamily="34" charset="-128"/>
                <a:ea typeface="Meiryo UI" panose="020B0604030504040204" pitchFamily="34" charset="-128"/>
              </a:rPr>
              <a:t>生態系サービスに対する支払い）の実施</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製造段階における</a:t>
            </a:r>
            <a:r>
              <a:rPr kumimoji="1" lang="en" altLang="ja-JP" sz="1000" spc="200" dirty="0">
                <a:solidFill>
                  <a:srgbClr val="2B6454"/>
                </a:solidFill>
                <a:latin typeface="Meiryo UI" panose="020B0604030504040204" pitchFamily="34" charset="-128"/>
                <a:ea typeface="Meiryo UI" panose="020B0604030504040204" pitchFamily="34" charset="-128"/>
              </a:rPr>
              <a:t>GHG</a:t>
            </a:r>
            <a:r>
              <a:rPr kumimoji="1" lang="ja-JP" altLang="en-US" sz="1000" spc="200">
                <a:solidFill>
                  <a:srgbClr val="2B6454"/>
                </a:solidFill>
                <a:latin typeface="Meiryo UI" panose="020B0604030504040204" pitchFamily="34" charset="-128"/>
                <a:ea typeface="Meiryo UI" panose="020B0604030504040204" pitchFamily="34" charset="-128"/>
              </a:rPr>
              <a:t>排出削減</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（省エネやクリーンエネルギーの利用拡大）</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水資源の過剰利用の抑制</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723724"/>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循環型資源の利用、素材・部品の再利用</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廃棄物、有害化学物質の排出抑制・適正処理</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光害に配慮した照明の採用、騒音を低減する設備の導入</a:t>
            </a:r>
            <a:endParaRPr kumimoji="1" lang="ja-JP" altLang="en-US"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2174107"/>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246600"/>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85469" y="925378"/>
            <a:ext cx="3907717" cy="1124475"/>
          </a:xfrm>
          <a:prstGeom prst="rect">
            <a:avLst/>
          </a:prstGeom>
          <a:noFill/>
        </p:spPr>
        <p:txBody>
          <a:bodyPr wrap="square" rtlCol="0">
            <a:spAutoFit/>
          </a:bodyPr>
          <a:lstStyle/>
          <a:p>
            <a:pPr marL="171450" indent="-171450">
              <a:lnSpc>
                <a:spcPts val="138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保水力や涵養機能の低下による水資源供給の減少</a:t>
            </a:r>
          </a:p>
          <a:p>
            <a:pPr marL="171450" indent="-171450">
              <a:lnSpc>
                <a:spcPts val="138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水源保全・取水・汚染に関する規制・条例の強化</a:t>
            </a:r>
          </a:p>
          <a:p>
            <a:pPr marL="171450" indent="-171450">
              <a:lnSpc>
                <a:spcPts val="138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水・エネルギーの高効率化に向けた設備・機械の導入コスト</a:t>
            </a:r>
          </a:p>
          <a:p>
            <a:pPr marL="171450" indent="-171450">
              <a:lnSpc>
                <a:spcPts val="1380"/>
              </a:lnSpc>
              <a:spcBef>
                <a:spcPts val="4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汚染や操業時のかく乱（騒音・光害）による評判・</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dirty="0">
                <a:latin typeface="Meiryo UI" panose="020B0604030504040204" pitchFamily="34" charset="-128"/>
                <a:ea typeface="Meiryo UI" panose="020B0604030504040204" pitchFamily="34" charset="-128"/>
              </a:rPr>
              <a:t>訴訟リスク、不買運動</a:t>
            </a:r>
          </a:p>
        </p:txBody>
      </p:sp>
      <p:sp>
        <p:nvSpPr>
          <p:cNvPr id="36" name="角丸四角形 12">
            <a:extLst>
              <a:ext uri="{FF2B5EF4-FFF2-40B4-BE49-F238E27FC236}">
                <a16:creationId xmlns:a16="http://schemas.microsoft.com/office/drawing/2014/main" id="{F16CEEAB-BF87-4A09-9055-56CBE463B612}"/>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D24FF275-9C39-4F9C-8CEC-152FE906CBD0}"/>
              </a:ext>
            </a:extLst>
          </p:cNvPr>
          <p:cNvGrpSpPr/>
          <p:nvPr/>
        </p:nvGrpSpPr>
        <p:grpSpPr>
          <a:xfrm>
            <a:off x="55796" y="1265866"/>
            <a:ext cx="1249362" cy="437885"/>
            <a:chOff x="55796" y="1265866"/>
            <a:chExt cx="1249362" cy="437885"/>
          </a:xfrm>
        </p:grpSpPr>
        <p:sp>
          <p:nvSpPr>
            <p:cNvPr id="38" name="正方形/長方形 37">
              <a:extLst>
                <a:ext uri="{FF2B5EF4-FFF2-40B4-BE49-F238E27FC236}">
                  <a16:creationId xmlns:a16="http://schemas.microsoft.com/office/drawing/2014/main" id="{78B5077A-06AB-4E69-9FD8-DC8B32AEB15F}"/>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A3AA639-0818-4AAC-B96F-49D9377F11A6}"/>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0" name="グループ化 39">
            <a:extLst>
              <a:ext uri="{FF2B5EF4-FFF2-40B4-BE49-F238E27FC236}">
                <a16:creationId xmlns:a16="http://schemas.microsoft.com/office/drawing/2014/main" id="{14F96463-B448-4C71-8128-E7BB8964A0AE}"/>
              </a:ext>
            </a:extLst>
          </p:cNvPr>
          <p:cNvGrpSpPr/>
          <p:nvPr/>
        </p:nvGrpSpPr>
        <p:grpSpPr>
          <a:xfrm>
            <a:off x="33797" y="2582889"/>
            <a:ext cx="1249362" cy="437885"/>
            <a:chOff x="33797" y="2582889"/>
            <a:chExt cx="1249362" cy="437885"/>
          </a:xfrm>
        </p:grpSpPr>
        <p:sp>
          <p:nvSpPr>
            <p:cNvPr id="41" name="正方形/長方形 40">
              <a:extLst>
                <a:ext uri="{FF2B5EF4-FFF2-40B4-BE49-F238E27FC236}">
                  <a16:creationId xmlns:a16="http://schemas.microsoft.com/office/drawing/2014/main" id="{A19260DC-8B52-45F8-98B0-8A622F269963}"/>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CD523B3-3802-4254-AAD0-475AB92F7218}"/>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43" name="テキスト ボックス 42">
            <a:extLst>
              <a:ext uri="{FF2B5EF4-FFF2-40B4-BE49-F238E27FC236}">
                <a16:creationId xmlns:a16="http://schemas.microsoft.com/office/drawing/2014/main" id="{59E02BBB-175A-4EEE-BF34-33F82D49058D}"/>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44" name="角丸四角形 12">
            <a:extLst>
              <a:ext uri="{FF2B5EF4-FFF2-40B4-BE49-F238E27FC236}">
                <a16:creationId xmlns:a16="http://schemas.microsoft.com/office/drawing/2014/main" id="{19B256AA-DB7F-4BF2-BF29-174B6F2C4EB7}"/>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4330338D-4485-4F7E-846A-1B1AF641B48B}"/>
              </a:ext>
            </a:extLst>
          </p:cNvPr>
          <p:cNvGrpSpPr/>
          <p:nvPr/>
        </p:nvGrpSpPr>
        <p:grpSpPr>
          <a:xfrm>
            <a:off x="4168911" y="834568"/>
            <a:ext cx="548518" cy="2650155"/>
            <a:chOff x="3869349" y="518571"/>
            <a:chExt cx="711436" cy="2740762"/>
          </a:xfrm>
        </p:grpSpPr>
        <p:sp>
          <p:nvSpPr>
            <p:cNvPr id="46" name="下矢印 6">
              <a:extLst>
                <a:ext uri="{FF2B5EF4-FFF2-40B4-BE49-F238E27FC236}">
                  <a16:creationId xmlns:a16="http://schemas.microsoft.com/office/drawing/2014/main" id="{E8A6B078-2DEB-4312-86F5-2B6449AB74A3}"/>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7">
              <a:extLst>
                <a:ext uri="{FF2B5EF4-FFF2-40B4-BE49-F238E27FC236}">
                  <a16:creationId xmlns:a16="http://schemas.microsoft.com/office/drawing/2014/main" id="{DAED9F5C-B24B-4D35-A240-7DDEFDF4DF40}"/>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正方形/長方形 33">
            <a:extLst>
              <a:ext uri="{FF2B5EF4-FFF2-40B4-BE49-F238E27FC236}">
                <a16:creationId xmlns:a16="http://schemas.microsoft.com/office/drawing/2014/main" id="{67908708-BEA2-41F7-9F81-8394E919EDB0}"/>
              </a:ext>
            </a:extLst>
          </p:cNvPr>
          <p:cNvSpPr/>
          <p:nvPr/>
        </p:nvSpPr>
        <p:spPr>
          <a:xfrm>
            <a:off x="1702280" y="1689541"/>
            <a:ext cx="1511972" cy="256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endParaRPr lang="ja-JP" altLang="en-US" sz="700" spc="100" dirty="0">
              <a:solidFill>
                <a:schemeClr val="tx1"/>
              </a:solidFill>
              <a:latin typeface="Meiryo UI" panose="020B0604030504040204" pitchFamily="34" charset="-128"/>
              <a:ea typeface="Meiryo UI" panose="020B0604030504040204" pitchFamily="34" charset="-128"/>
            </a:endParaRPr>
          </a:p>
        </p:txBody>
      </p:sp>
      <p:sp>
        <p:nvSpPr>
          <p:cNvPr id="35" name="正方形/長方形 34">
            <a:extLst>
              <a:ext uri="{FF2B5EF4-FFF2-40B4-BE49-F238E27FC236}">
                <a16:creationId xmlns:a16="http://schemas.microsoft.com/office/drawing/2014/main" id="{6AEA0FAE-182F-4196-A978-FFF64FCF2ED3}"/>
              </a:ext>
            </a:extLst>
          </p:cNvPr>
          <p:cNvSpPr/>
          <p:nvPr/>
        </p:nvSpPr>
        <p:spPr>
          <a:xfrm>
            <a:off x="872840" y="1695466"/>
            <a:ext cx="1069200" cy="194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700" spc="100" dirty="0">
                <a:solidFill>
                  <a:schemeClr val="tx1"/>
                </a:solidFill>
                <a:latin typeface="Meiryo UI" panose="020B0604030504040204" pitchFamily="34" charset="-128"/>
                <a:ea typeface="Meiryo UI" panose="020B0604030504040204" pitchFamily="34" charset="-128"/>
              </a:rPr>
              <a:t>水資源の供給</a:t>
            </a:r>
          </a:p>
        </p:txBody>
      </p:sp>
      <p:pic>
        <p:nvPicPr>
          <p:cNvPr id="49" name="図 48" descr="時計 が含まれている画像&#10;&#10;AI によって生成されたコンテンツは間違っている可能性があります。">
            <a:extLst>
              <a:ext uri="{FF2B5EF4-FFF2-40B4-BE49-F238E27FC236}">
                <a16:creationId xmlns:a16="http://schemas.microsoft.com/office/drawing/2014/main" id="{C9FDF376-970F-4EB3-8B9B-A02A54A80AD1}"/>
              </a:ext>
            </a:extLst>
          </p:cNvPr>
          <p:cNvPicPr>
            <a:picLocks noChangeAspect="1"/>
          </p:cNvPicPr>
          <p:nvPr/>
        </p:nvPicPr>
        <p:blipFill>
          <a:blip r:embed="rId7"/>
          <a:stretch>
            <a:fillRect/>
          </a:stretch>
        </p:blipFill>
        <p:spPr>
          <a:xfrm>
            <a:off x="1727595" y="1139321"/>
            <a:ext cx="1399389" cy="582392"/>
          </a:xfrm>
          <a:prstGeom prst="rect">
            <a:avLst/>
          </a:prstGeom>
        </p:spPr>
      </p:pic>
      <p:pic>
        <p:nvPicPr>
          <p:cNvPr id="50" name="図 49" descr="レゴ が含まれている画像&#10;&#10;AI によって生成されたコンテンツは間違っている可能性があります。">
            <a:extLst>
              <a:ext uri="{FF2B5EF4-FFF2-40B4-BE49-F238E27FC236}">
                <a16:creationId xmlns:a16="http://schemas.microsoft.com/office/drawing/2014/main" id="{88FFB1D1-0D04-4D11-99CF-4ED3E6C2E124}"/>
              </a:ext>
            </a:extLst>
          </p:cNvPr>
          <p:cNvPicPr>
            <a:picLocks noChangeAspect="1"/>
          </p:cNvPicPr>
          <p:nvPr/>
        </p:nvPicPr>
        <p:blipFill>
          <a:blip r:embed="rId8"/>
          <a:stretch>
            <a:fillRect/>
          </a:stretch>
        </p:blipFill>
        <p:spPr>
          <a:xfrm>
            <a:off x="1023859" y="1188834"/>
            <a:ext cx="765507" cy="506632"/>
          </a:xfrm>
          <a:prstGeom prst="rect">
            <a:avLst/>
          </a:prstGeom>
        </p:spPr>
      </p:pic>
      <p:pic>
        <p:nvPicPr>
          <p:cNvPr id="51" name="図 50" descr="レゴ, おもちゃ が含まれている画像&#10;&#10;AI によって生成されたコンテンツは間違っている可能性があります。">
            <a:extLst>
              <a:ext uri="{FF2B5EF4-FFF2-40B4-BE49-F238E27FC236}">
                <a16:creationId xmlns:a16="http://schemas.microsoft.com/office/drawing/2014/main" id="{3E086B4F-5924-420C-851A-3CF6C362D864}"/>
              </a:ext>
            </a:extLst>
          </p:cNvPr>
          <p:cNvPicPr>
            <a:picLocks noChangeAspect="1"/>
          </p:cNvPicPr>
          <p:nvPr/>
        </p:nvPicPr>
        <p:blipFill>
          <a:blip r:embed="rId9"/>
          <a:stretch>
            <a:fillRect/>
          </a:stretch>
        </p:blipFill>
        <p:spPr>
          <a:xfrm>
            <a:off x="3076021" y="1157913"/>
            <a:ext cx="949389" cy="584998"/>
          </a:xfrm>
          <a:prstGeom prst="rect">
            <a:avLst/>
          </a:prstGeom>
        </p:spPr>
      </p:pic>
      <p:sp>
        <p:nvSpPr>
          <p:cNvPr id="53" name="正方形/長方形 52">
            <a:extLst>
              <a:ext uri="{FF2B5EF4-FFF2-40B4-BE49-F238E27FC236}">
                <a16:creationId xmlns:a16="http://schemas.microsoft.com/office/drawing/2014/main" id="{3172F564-A1DB-4D4D-BBA7-DF9B2406C13B}"/>
              </a:ext>
            </a:extLst>
          </p:cNvPr>
          <p:cNvSpPr/>
          <p:nvPr/>
        </p:nvSpPr>
        <p:spPr>
          <a:xfrm>
            <a:off x="3085121" y="1713511"/>
            <a:ext cx="1063838"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騒音・悪臭・</a:t>
            </a: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視覚的影響の軽減</a:t>
            </a:r>
          </a:p>
        </p:txBody>
      </p:sp>
      <p:sp>
        <p:nvSpPr>
          <p:cNvPr id="55" name="正方形/長方形 54">
            <a:extLst>
              <a:ext uri="{FF2B5EF4-FFF2-40B4-BE49-F238E27FC236}">
                <a16:creationId xmlns:a16="http://schemas.microsoft.com/office/drawing/2014/main" id="{177CF77C-58C5-48D8-82F8-BE3D987E30D9}"/>
              </a:ext>
            </a:extLst>
          </p:cNvPr>
          <p:cNvSpPr/>
          <p:nvPr/>
        </p:nvSpPr>
        <p:spPr>
          <a:xfrm>
            <a:off x="1994990" y="1742911"/>
            <a:ext cx="952401" cy="33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大気・水・土壌の</a:t>
            </a: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浄化・調整</a:t>
            </a:r>
          </a:p>
        </p:txBody>
      </p:sp>
      <p:sp>
        <p:nvSpPr>
          <p:cNvPr id="57" name="正方形/長方形 56">
            <a:extLst>
              <a:ext uri="{FF2B5EF4-FFF2-40B4-BE49-F238E27FC236}">
                <a16:creationId xmlns:a16="http://schemas.microsoft.com/office/drawing/2014/main" id="{82A060D7-981F-49AB-8C28-F9DF0B99CB66}"/>
              </a:ext>
            </a:extLst>
          </p:cNvPr>
          <p:cNvSpPr/>
          <p:nvPr/>
        </p:nvSpPr>
        <p:spPr>
          <a:xfrm>
            <a:off x="1822347" y="2922086"/>
            <a:ext cx="1410119" cy="44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endParaRPr lang="ja-JP" altLang="en-US" sz="700" spc="100" dirty="0">
              <a:solidFill>
                <a:schemeClr val="tx1"/>
              </a:solidFill>
              <a:latin typeface="Meiryo UI" panose="020B0604030504040204" pitchFamily="34" charset="-128"/>
              <a:ea typeface="Meiryo UI" panose="020B0604030504040204" pitchFamily="34" charset="-128"/>
            </a:endParaRPr>
          </a:p>
        </p:txBody>
      </p:sp>
      <p:sp>
        <p:nvSpPr>
          <p:cNvPr id="58" name="正方形/長方形 57">
            <a:extLst>
              <a:ext uri="{FF2B5EF4-FFF2-40B4-BE49-F238E27FC236}">
                <a16:creationId xmlns:a16="http://schemas.microsoft.com/office/drawing/2014/main" id="{F35A172F-F2A6-45EE-AC0F-F1457E515F48}"/>
              </a:ext>
            </a:extLst>
          </p:cNvPr>
          <p:cNvSpPr/>
          <p:nvPr/>
        </p:nvSpPr>
        <p:spPr>
          <a:xfrm>
            <a:off x="3607767" y="2902178"/>
            <a:ext cx="696032" cy="25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endParaRPr lang="ja-JP" altLang="en-US" sz="700" spc="100" dirty="0">
              <a:solidFill>
                <a:schemeClr val="tx1"/>
              </a:solidFill>
              <a:latin typeface="Meiryo UI" panose="020B0604030504040204" pitchFamily="34" charset="-128"/>
              <a:ea typeface="Meiryo UI" panose="020B0604030504040204" pitchFamily="34" charset="-128"/>
            </a:endParaRPr>
          </a:p>
        </p:txBody>
      </p:sp>
      <p:pic>
        <p:nvPicPr>
          <p:cNvPr id="59" name="図 58">
            <a:extLst>
              <a:ext uri="{FF2B5EF4-FFF2-40B4-BE49-F238E27FC236}">
                <a16:creationId xmlns:a16="http://schemas.microsoft.com/office/drawing/2014/main" id="{D25E78A7-D231-46E3-8DDD-68D07AD3D58A}"/>
              </a:ext>
            </a:extLst>
          </p:cNvPr>
          <p:cNvPicPr>
            <a:picLocks noChangeAspect="1"/>
          </p:cNvPicPr>
          <p:nvPr/>
        </p:nvPicPr>
        <p:blipFill>
          <a:blip r:embed="rId10"/>
          <a:stretch>
            <a:fillRect/>
          </a:stretch>
        </p:blipFill>
        <p:spPr>
          <a:xfrm>
            <a:off x="1829766" y="2301951"/>
            <a:ext cx="552468" cy="510614"/>
          </a:xfrm>
          <a:prstGeom prst="rect">
            <a:avLst/>
          </a:prstGeom>
        </p:spPr>
      </p:pic>
      <p:pic>
        <p:nvPicPr>
          <p:cNvPr id="60" name="図 59" descr="おもちゃ, レゴ, 挿絵 が含まれている画像&#10;&#10;AI によって生成されたコンテンツは間違っている可能性があります。">
            <a:extLst>
              <a:ext uri="{FF2B5EF4-FFF2-40B4-BE49-F238E27FC236}">
                <a16:creationId xmlns:a16="http://schemas.microsoft.com/office/drawing/2014/main" id="{6D054F57-F75E-432F-A032-48F20230483B}"/>
              </a:ext>
            </a:extLst>
          </p:cNvPr>
          <p:cNvPicPr>
            <a:picLocks noChangeAspect="1"/>
          </p:cNvPicPr>
          <p:nvPr/>
        </p:nvPicPr>
        <p:blipFill>
          <a:blip r:embed="rId11"/>
          <a:stretch>
            <a:fillRect/>
          </a:stretch>
        </p:blipFill>
        <p:spPr>
          <a:xfrm>
            <a:off x="994166" y="2329592"/>
            <a:ext cx="772688" cy="473272"/>
          </a:xfrm>
          <a:prstGeom prst="rect">
            <a:avLst/>
          </a:prstGeom>
        </p:spPr>
      </p:pic>
      <p:sp>
        <p:nvSpPr>
          <p:cNvPr id="61" name="正方形/長方形 60">
            <a:extLst>
              <a:ext uri="{FF2B5EF4-FFF2-40B4-BE49-F238E27FC236}">
                <a16:creationId xmlns:a16="http://schemas.microsoft.com/office/drawing/2014/main" id="{20142187-26F6-4185-B098-3D6D50DB8154}"/>
              </a:ext>
            </a:extLst>
          </p:cNvPr>
          <p:cNvSpPr/>
          <p:nvPr/>
        </p:nvSpPr>
        <p:spPr>
          <a:xfrm>
            <a:off x="872840" y="2877176"/>
            <a:ext cx="1449092" cy="25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endParaRPr lang="ja-JP" altLang="en-US" sz="700" spc="50" dirty="0">
              <a:solidFill>
                <a:schemeClr val="tx1"/>
              </a:solidFill>
              <a:latin typeface="Meiryo UI" panose="020B0604030504040204" pitchFamily="34" charset="-128"/>
              <a:ea typeface="Meiryo UI" panose="020B0604030504040204" pitchFamily="34" charset="-128"/>
            </a:endParaRPr>
          </a:p>
        </p:txBody>
      </p:sp>
      <p:pic>
        <p:nvPicPr>
          <p:cNvPr id="62" name="図 61" descr="ストリート が含まれている画像&#10;&#10;AI によって生成されたコンテンツは間違っている可能性があります。">
            <a:extLst>
              <a:ext uri="{FF2B5EF4-FFF2-40B4-BE49-F238E27FC236}">
                <a16:creationId xmlns:a16="http://schemas.microsoft.com/office/drawing/2014/main" id="{7B6981E6-0E8F-4844-9415-591E9B36DCC9}"/>
              </a:ext>
            </a:extLst>
          </p:cNvPr>
          <p:cNvPicPr>
            <a:picLocks noChangeAspect="1"/>
          </p:cNvPicPr>
          <p:nvPr/>
        </p:nvPicPr>
        <p:blipFill>
          <a:blip r:embed="rId12"/>
          <a:stretch>
            <a:fillRect/>
          </a:stretch>
        </p:blipFill>
        <p:spPr>
          <a:xfrm>
            <a:off x="3390044" y="2369090"/>
            <a:ext cx="601096" cy="473363"/>
          </a:xfrm>
          <a:prstGeom prst="rect">
            <a:avLst/>
          </a:prstGeom>
        </p:spPr>
      </p:pic>
      <p:pic>
        <p:nvPicPr>
          <p:cNvPr id="63" name="図 62" descr="背景パターン&#10;&#10;AI によって生成されたコンテンツは間違っている可能性があります。">
            <a:extLst>
              <a:ext uri="{FF2B5EF4-FFF2-40B4-BE49-F238E27FC236}">
                <a16:creationId xmlns:a16="http://schemas.microsoft.com/office/drawing/2014/main" id="{1600E27F-B9AE-485B-9BDD-094078B402F7}"/>
              </a:ext>
            </a:extLst>
          </p:cNvPr>
          <p:cNvPicPr>
            <a:picLocks noChangeAspect="1"/>
          </p:cNvPicPr>
          <p:nvPr/>
        </p:nvPicPr>
        <p:blipFill>
          <a:blip r:embed="rId13"/>
          <a:stretch>
            <a:fillRect/>
          </a:stretch>
        </p:blipFill>
        <p:spPr>
          <a:xfrm>
            <a:off x="2583738" y="2373226"/>
            <a:ext cx="694025" cy="457884"/>
          </a:xfrm>
          <a:prstGeom prst="rect">
            <a:avLst/>
          </a:prstGeom>
        </p:spPr>
      </p:pic>
      <p:sp>
        <p:nvSpPr>
          <p:cNvPr id="64" name="正方形/長方形 63">
            <a:extLst>
              <a:ext uri="{FF2B5EF4-FFF2-40B4-BE49-F238E27FC236}">
                <a16:creationId xmlns:a16="http://schemas.microsoft.com/office/drawing/2014/main" id="{E34DE8D5-D928-4B1B-BF56-E571DB6292FB}"/>
              </a:ext>
            </a:extLst>
          </p:cNvPr>
          <p:cNvSpPr/>
          <p:nvPr/>
        </p:nvSpPr>
        <p:spPr>
          <a:xfrm>
            <a:off x="883724" y="2818737"/>
            <a:ext cx="991336" cy="49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工場による土地利用・占有や工場建設に伴う生息地の喪失・汚染など</a:t>
            </a:r>
          </a:p>
        </p:txBody>
      </p:sp>
      <p:sp>
        <p:nvSpPr>
          <p:cNvPr id="65" name="正方形/長方形 64">
            <a:extLst>
              <a:ext uri="{FF2B5EF4-FFF2-40B4-BE49-F238E27FC236}">
                <a16:creationId xmlns:a16="http://schemas.microsoft.com/office/drawing/2014/main" id="{3434362D-5F2B-43EF-846A-FDA1EDE63FB8}"/>
              </a:ext>
            </a:extLst>
          </p:cNvPr>
          <p:cNvSpPr/>
          <p:nvPr/>
        </p:nvSpPr>
        <p:spPr>
          <a:xfrm>
            <a:off x="1625522" y="2846983"/>
            <a:ext cx="1074733" cy="344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水資源の過剰</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利用・生物由来材</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の利用</a:t>
            </a:r>
          </a:p>
        </p:txBody>
      </p:sp>
      <p:sp>
        <p:nvSpPr>
          <p:cNvPr id="66" name="正方形/長方形 65">
            <a:extLst>
              <a:ext uri="{FF2B5EF4-FFF2-40B4-BE49-F238E27FC236}">
                <a16:creationId xmlns:a16="http://schemas.microsoft.com/office/drawing/2014/main" id="{DC68C91E-018C-4A30-85F5-815A80F90948}"/>
              </a:ext>
            </a:extLst>
          </p:cNvPr>
          <p:cNvSpPr/>
          <p:nvPr/>
        </p:nvSpPr>
        <p:spPr>
          <a:xfrm>
            <a:off x="2396212" y="2839238"/>
            <a:ext cx="1074733" cy="344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不適切な管理</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による有害物質・</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廃プラの流出</a:t>
            </a:r>
          </a:p>
        </p:txBody>
      </p:sp>
      <p:sp>
        <p:nvSpPr>
          <p:cNvPr id="67" name="正方形/長方形 66">
            <a:extLst>
              <a:ext uri="{FF2B5EF4-FFF2-40B4-BE49-F238E27FC236}">
                <a16:creationId xmlns:a16="http://schemas.microsoft.com/office/drawing/2014/main" id="{A69FA78A-F2DA-436A-8BD5-57C6E025BB44}"/>
              </a:ext>
            </a:extLst>
          </p:cNvPr>
          <p:cNvSpPr/>
          <p:nvPr/>
        </p:nvSpPr>
        <p:spPr>
          <a:xfrm>
            <a:off x="3139993" y="2854002"/>
            <a:ext cx="1074733" cy="344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騒音・振動・光</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による生態系</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への影響</a:t>
            </a:r>
          </a:p>
        </p:txBody>
      </p:sp>
    </p:spTree>
    <p:extLst>
      <p:ext uri="{BB962C8B-B14F-4D97-AF65-F5344CB8AC3E}">
        <p14:creationId xmlns:p14="http://schemas.microsoft.com/office/powerpoint/2010/main" val="213822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3" name="角丸四角形 3">
            <a:extLst>
              <a:ext uri="{FF2B5EF4-FFF2-40B4-BE49-F238E27FC236}">
                <a16:creationId xmlns:a16="http://schemas.microsoft.com/office/drawing/2014/main" id="{AFB5038F-595E-43C7-BBD4-634A72DEA0EE}"/>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8" name="下矢印 6">
            <a:extLst>
              <a:ext uri="{FF2B5EF4-FFF2-40B4-BE49-F238E27FC236}">
                <a16:creationId xmlns:a16="http://schemas.microsoft.com/office/drawing/2014/main" id="{3B230A1E-AAD1-4179-8BCA-4B51BA7566E7}"/>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39" name="下矢印 7">
            <a:extLst>
              <a:ext uri="{FF2B5EF4-FFF2-40B4-BE49-F238E27FC236}">
                <a16:creationId xmlns:a16="http://schemas.microsoft.com/office/drawing/2014/main" id="{63B4AEA9-D174-4ECA-AC98-FAD358256C11}"/>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2">
            <a:extLst>
              <a:ext uri="{FF2B5EF4-FFF2-40B4-BE49-F238E27FC236}">
                <a16:creationId xmlns:a16="http://schemas.microsoft.com/office/drawing/2014/main" id="{7E758A8A-DBAF-421E-A5D3-C14C72EE40A8}"/>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95BA417-1EA1-451B-808D-D525B5E167C4}"/>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7" name="テキスト ボックス 36">
            <a:extLst>
              <a:ext uri="{FF2B5EF4-FFF2-40B4-BE49-F238E27FC236}">
                <a16:creationId xmlns:a16="http://schemas.microsoft.com/office/drawing/2014/main" id="{B4B8A80C-D091-4F9D-9C94-1014B86E041A}"/>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18</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４．梱包・輸送（</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spc="200">
                <a:solidFill>
                  <a:schemeClr val="bg1"/>
                </a:solidFill>
                <a:latin typeface="Meiryo UI" panose="020B0604030504040204" pitchFamily="34" charset="-128"/>
                <a:ea typeface="Meiryo UI" panose="020B0604030504040204" pitchFamily="34" charset="-128"/>
              </a:rPr>
              <a:t>（梱包・輸送）</a:t>
            </a:r>
            <a:endParaRPr lang="ja-JP" altLang="en-US" sz="1100" b="1" spc="200" dirty="0">
              <a:solidFill>
                <a:schemeClr val="bg1"/>
              </a:solidFill>
              <a:latin typeface="Meiryo UI" panose="020B0604030504040204" pitchFamily="34" charset="-128"/>
              <a:ea typeface="Meiryo UI" panose="020B0604030504040204" pitchFamily="34" charset="-128"/>
            </a:endParaRPr>
          </a:p>
        </p:txBody>
      </p:sp>
      <p:sp>
        <p:nvSpPr>
          <p:cNvPr id="25" name="正方形/長方形 24">
            <a:extLst>
              <a:ext uri="{FF2B5EF4-FFF2-40B4-BE49-F238E27FC236}">
                <a16:creationId xmlns:a16="http://schemas.microsoft.com/office/drawing/2014/main" id="{5AAD7468-EE9F-6198-0065-2732671E74F9}"/>
              </a:ext>
            </a:extLst>
          </p:cNvPr>
          <p:cNvSpPr/>
          <p:nvPr/>
        </p:nvSpPr>
        <p:spPr>
          <a:xfrm>
            <a:off x="3707930" y="1983766"/>
            <a:ext cx="23604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グリーンインフラによる災害の緩和</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1" name="正方形/長方形 30">
            <a:extLst>
              <a:ext uri="{FF2B5EF4-FFF2-40B4-BE49-F238E27FC236}">
                <a16:creationId xmlns:a16="http://schemas.microsoft.com/office/drawing/2014/main" id="{1783C8D0-A170-190C-A82B-AAAD909F54FD}"/>
              </a:ext>
            </a:extLst>
          </p:cNvPr>
          <p:cNvSpPr/>
          <p:nvPr/>
        </p:nvSpPr>
        <p:spPr>
          <a:xfrm>
            <a:off x="1987167" y="1983766"/>
            <a:ext cx="1293732"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大気の浄化・調整</a:t>
            </a:r>
          </a:p>
        </p:txBody>
      </p:sp>
      <p:sp>
        <p:nvSpPr>
          <p:cNvPr id="36" name="正方形/長方形 35">
            <a:extLst>
              <a:ext uri="{FF2B5EF4-FFF2-40B4-BE49-F238E27FC236}">
                <a16:creationId xmlns:a16="http://schemas.microsoft.com/office/drawing/2014/main" id="{DE7B74E7-A079-3D25-2D75-5458F2C26EF0}"/>
              </a:ext>
            </a:extLst>
          </p:cNvPr>
          <p:cNvSpPr/>
          <p:nvPr/>
        </p:nvSpPr>
        <p:spPr>
          <a:xfrm>
            <a:off x="5982049" y="1983766"/>
            <a:ext cx="2540651"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輸送時の騒音・振動・光の影響軽減</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5377745" y="4281460"/>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騒音・振動・光による生態系への影響</a:t>
            </a: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533626" y="4176530"/>
            <a:ext cx="2006155" cy="883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道路・空港・港湾設備の利用や物流センターの建設による土地・淡水域・海洋の利用・占有</a:t>
            </a:r>
          </a:p>
        </p:txBody>
      </p:sp>
      <p:sp>
        <p:nvSpPr>
          <p:cNvPr id="53" name="正方形/長方形 52">
            <a:extLst>
              <a:ext uri="{FF2B5EF4-FFF2-40B4-BE49-F238E27FC236}">
                <a16:creationId xmlns:a16="http://schemas.microsoft.com/office/drawing/2014/main" id="{1E413A2C-DAA7-B704-ECBB-EB580DFDD2E0}"/>
              </a:ext>
            </a:extLst>
          </p:cNvPr>
          <p:cNvSpPr/>
          <p:nvPr/>
        </p:nvSpPr>
        <p:spPr>
          <a:xfrm>
            <a:off x="3854308" y="4281460"/>
            <a:ext cx="10692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en-US" altLang="ja-JP" sz="1000" spc="100" dirty="0">
                <a:solidFill>
                  <a:schemeClr val="tx1"/>
                </a:solidFill>
                <a:latin typeface="Meiryo UI" panose="020B0604030504040204" pitchFamily="34" charset="-128"/>
                <a:ea typeface="Meiryo UI" panose="020B0604030504040204" pitchFamily="34" charset="-128"/>
              </a:rPr>
              <a:t>GHG</a:t>
            </a:r>
            <a:r>
              <a:rPr lang="ja-JP" altLang="en-US" sz="1000" spc="100" dirty="0">
                <a:solidFill>
                  <a:schemeClr val="tx1"/>
                </a:solidFill>
                <a:latin typeface="Meiryo UI" panose="020B0604030504040204" pitchFamily="34" charset="-128"/>
                <a:ea typeface="Meiryo UI" panose="020B0604030504040204" pitchFamily="34" charset="-128"/>
              </a:rPr>
              <a:t>排出</a:t>
            </a:r>
          </a:p>
        </p:txBody>
      </p:sp>
      <p:sp>
        <p:nvSpPr>
          <p:cNvPr id="55" name="正方形/長方形 54">
            <a:extLst>
              <a:ext uri="{FF2B5EF4-FFF2-40B4-BE49-F238E27FC236}">
                <a16:creationId xmlns:a16="http://schemas.microsoft.com/office/drawing/2014/main" id="{0E8EE655-4024-7202-AD63-E3CE4B0F6025}"/>
              </a:ext>
            </a:extLst>
          </p:cNvPr>
          <p:cNvSpPr/>
          <p:nvPr/>
        </p:nvSpPr>
        <p:spPr>
          <a:xfrm>
            <a:off x="7116823" y="4281460"/>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外来種の侵入による生態系かく乱</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2" name="図 1" descr="おもちゃ, レゴ, 挿絵 が含まれている画像&#10;&#10;AI によって生成されたコンテンツは間違っている可能性があります。">
            <a:extLst>
              <a:ext uri="{FF2B5EF4-FFF2-40B4-BE49-F238E27FC236}">
                <a16:creationId xmlns:a16="http://schemas.microsoft.com/office/drawing/2014/main" id="{A7634F4B-256E-0DE5-8D39-A795BFA509BF}"/>
              </a:ext>
            </a:extLst>
          </p:cNvPr>
          <p:cNvPicPr>
            <a:picLocks noChangeAspect="1"/>
          </p:cNvPicPr>
          <p:nvPr/>
        </p:nvPicPr>
        <p:blipFill>
          <a:blip r:embed="rId4"/>
          <a:stretch>
            <a:fillRect/>
          </a:stretch>
        </p:blipFill>
        <p:spPr>
          <a:xfrm>
            <a:off x="1757588" y="3153232"/>
            <a:ext cx="1584000" cy="970199"/>
          </a:xfrm>
          <a:prstGeom prst="rect">
            <a:avLst/>
          </a:prstGeom>
        </p:spPr>
      </p:pic>
      <p:pic>
        <p:nvPicPr>
          <p:cNvPr id="16" name="図 15" descr="ストリート が含まれている画像&#10;&#10;AI によって生成されたコンテンツは間違っている可能性があります。">
            <a:extLst>
              <a:ext uri="{FF2B5EF4-FFF2-40B4-BE49-F238E27FC236}">
                <a16:creationId xmlns:a16="http://schemas.microsoft.com/office/drawing/2014/main" id="{4862B368-5FA8-E387-7C23-AAC972C16794}"/>
              </a:ext>
            </a:extLst>
          </p:cNvPr>
          <p:cNvPicPr>
            <a:picLocks noChangeAspect="1"/>
          </p:cNvPicPr>
          <p:nvPr/>
        </p:nvPicPr>
        <p:blipFill>
          <a:blip r:embed="rId5"/>
          <a:stretch>
            <a:fillRect/>
          </a:stretch>
        </p:blipFill>
        <p:spPr>
          <a:xfrm>
            <a:off x="5387297" y="3127480"/>
            <a:ext cx="1404000" cy="1105650"/>
          </a:xfrm>
          <a:prstGeom prst="rect">
            <a:avLst/>
          </a:prstGeom>
        </p:spPr>
      </p:pic>
      <p:pic>
        <p:nvPicPr>
          <p:cNvPr id="20" name="図 1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3801A137-144C-BDDD-2465-C4E012A7DD77}"/>
              </a:ext>
            </a:extLst>
          </p:cNvPr>
          <p:cNvPicPr>
            <a:picLocks noChangeAspect="1"/>
          </p:cNvPicPr>
          <p:nvPr/>
        </p:nvPicPr>
        <p:blipFill>
          <a:blip r:embed="rId6"/>
          <a:stretch>
            <a:fillRect/>
          </a:stretch>
        </p:blipFill>
        <p:spPr>
          <a:xfrm>
            <a:off x="3639843" y="3157753"/>
            <a:ext cx="1512000" cy="1077516"/>
          </a:xfrm>
          <a:prstGeom prst="rect">
            <a:avLst/>
          </a:prstGeom>
        </p:spPr>
      </p:pic>
      <p:pic>
        <p:nvPicPr>
          <p:cNvPr id="15" name="図 14" descr="ケーキ, テーブル, 屋内, 誕生日 が含まれている画像&#10;&#10;AI によって生成されたコンテンツは間違っている可能性があります。">
            <a:extLst>
              <a:ext uri="{FF2B5EF4-FFF2-40B4-BE49-F238E27FC236}">
                <a16:creationId xmlns:a16="http://schemas.microsoft.com/office/drawing/2014/main" id="{252EA6D1-A284-2B35-A60D-3C49DE7450CA}"/>
              </a:ext>
            </a:extLst>
          </p:cNvPr>
          <p:cNvPicPr>
            <a:picLocks noChangeAspect="1"/>
          </p:cNvPicPr>
          <p:nvPr/>
        </p:nvPicPr>
        <p:blipFill>
          <a:blip r:embed="rId7"/>
          <a:stretch>
            <a:fillRect/>
          </a:stretch>
        </p:blipFill>
        <p:spPr>
          <a:xfrm>
            <a:off x="3854308" y="847328"/>
            <a:ext cx="1978795" cy="1044000"/>
          </a:xfrm>
          <a:prstGeom prst="rect">
            <a:avLst/>
          </a:prstGeom>
        </p:spPr>
      </p:pic>
      <p:pic>
        <p:nvPicPr>
          <p:cNvPr id="27" name="図 26" descr="グラフ が含まれている画像&#10;&#10;AI によって生成されたコンテンツは間違っている可能性があります。">
            <a:extLst>
              <a:ext uri="{FF2B5EF4-FFF2-40B4-BE49-F238E27FC236}">
                <a16:creationId xmlns:a16="http://schemas.microsoft.com/office/drawing/2014/main" id="{C96524B4-7431-496E-866C-E849C6877973}"/>
              </a:ext>
            </a:extLst>
          </p:cNvPr>
          <p:cNvPicPr>
            <a:picLocks noChangeAspect="1"/>
          </p:cNvPicPr>
          <p:nvPr/>
        </p:nvPicPr>
        <p:blipFill>
          <a:blip r:embed="rId8"/>
          <a:stretch>
            <a:fillRect/>
          </a:stretch>
        </p:blipFill>
        <p:spPr>
          <a:xfrm>
            <a:off x="7047441" y="3162684"/>
            <a:ext cx="1592379" cy="1050574"/>
          </a:xfrm>
          <a:prstGeom prst="rect">
            <a:avLst/>
          </a:prstGeom>
        </p:spPr>
      </p:pic>
      <p:sp>
        <p:nvSpPr>
          <p:cNvPr id="30" name="正方形/長方形 29">
            <a:extLst>
              <a:ext uri="{FF2B5EF4-FFF2-40B4-BE49-F238E27FC236}">
                <a16:creationId xmlns:a16="http://schemas.microsoft.com/office/drawing/2014/main" id="{4FD1DBBE-C3D3-480F-92AE-61C115C25860}"/>
              </a:ext>
            </a:extLst>
          </p:cNvPr>
          <p:cNvSpPr/>
          <p:nvPr/>
        </p:nvSpPr>
        <p:spPr>
          <a:xfrm>
            <a:off x="1504308" y="815450"/>
            <a:ext cx="2144963"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時計 が含まれている画像&#10;&#10;AI によって生成されたコンテンツは間違っている可能性があります。">
            <a:extLst>
              <a:ext uri="{FF2B5EF4-FFF2-40B4-BE49-F238E27FC236}">
                <a16:creationId xmlns:a16="http://schemas.microsoft.com/office/drawing/2014/main" id="{99DAE8F0-408A-2F21-28ED-69BE0A2BA7A3}"/>
              </a:ext>
            </a:extLst>
          </p:cNvPr>
          <p:cNvPicPr>
            <a:picLocks noChangeAspect="1"/>
          </p:cNvPicPr>
          <p:nvPr/>
        </p:nvPicPr>
        <p:blipFill>
          <a:blip r:embed="rId9"/>
          <a:stretch>
            <a:fillRect/>
          </a:stretch>
        </p:blipFill>
        <p:spPr>
          <a:xfrm>
            <a:off x="1504308" y="944858"/>
            <a:ext cx="2124000" cy="883957"/>
          </a:xfrm>
          <a:prstGeom prst="rect">
            <a:avLst/>
          </a:prstGeom>
        </p:spPr>
      </p:pic>
      <p:sp>
        <p:nvSpPr>
          <p:cNvPr id="32" name="正方形/長方形 31">
            <a:extLst>
              <a:ext uri="{FF2B5EF4-FFF2-40B4-BE49-F238E27FC236}">
                <a16:creationId xmlns:a16="http://schemas.microsoft.com/office/drawing/2014/main" id="{DDF8DD9F-A10A-48AF-B4E8-893BECA54B36}"/>
              </a:ext>
            </a:extLst>
          </p:cNvPr>
          <p:cNvSpPr/>
          <p:nvPr/>
        </p:nvSpPr>
        <p:spPr>
          <a:xfrm>
            <a:off x="6290754" y="717553"/>
            <a:ext cx="1908000"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レゴ, おもちゃ が含まれている画像&#10;&#10;AI によって生成されたコンテンツは間違っている可能性があります。">
            <a:extLst>
              <a:ext uri="{FF2B5EF4-FFF2-40B4-BE49-F238E27FC236}">
                <a16:creationId xmlns:a16="http://schemas.microsoft.com/office/drawing/2014/main" id="{94D0F8D9-A544-149D-5121-58C771ED9C3F}"/>
              </a:ext>
            </a:extLst>
          </p:cNvPr>
          <p:cNvPicPr>
            <a:picLocks noChangeAspect="1"/>
          </p:cNvPicPr>
          <p:nvPr/>
        </p:nvPicPr>
        <p:blipFill>
          <a:blip r:embed="rId10"/>
          <a:stretch>
            <a:fillRect/>
          </a:stretch>
        </p:blipFill>
        <p:spPr>
          <a:xfrm>
            <a:off x="6291439" y="752843"/>
            <a:ext cx="1908000" cy="1175678"/>
          </a:xfrm>
          <a:prstGeom prst="rect">
            <a:avLst/>
          </a:prstGeom>
        </p:spPr>
      </p:pic>
    </p:spTree>
    <p:extLst>
      <p:ext uri="{BB962C8B-B14F-4D97-AF65-F5344CB8AC3E}">
        <p14:creationId xmlns:p14="http://schemas.microsoft.com/office/powerpoint/2010/main" val="294773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59122822-E137-996A-05CC-DDACD788EFCE}"/>
              </a:ext>
            </a:extLst>
          </p:cNvPr>
          <p:cNvSpPr/>
          <p:nvPr/>
        </p:nvSpPr>
        <p:spPr>
          <a:xfrm>
            <a:off x="356342" y="577167"/>
            <a:ext cx="8346335"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13" name="正方形/長方形 12">
            <a:extLst>
              <a:ext uri="{FF2B5EF4-FFF2-40B4-BE49-F238E27FC236}">
                <a16:creationId xmlns:a16="http://schemas.microsoft.com/office/drawing/2014/main" id="{AEB3F94C-2682-7C93-501A-726D43A987CE}"/>
              </a:ext>
            </a:extLst>
          </p:cNvPr>
          <p:cNvSpPr>
            <a:spLocks noGrp="1" noRot="1" noMove="1" noResize="1" noEditPoints="1" noAdjustHandles="1" noChangeArrowheads="1" noChangeShapeType="1"/>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41A4414-FCC0-64CF-0773-913936CFC348}"/>
              </a:ext>
            </a:extLst>
          </p:cNvPr>
          <p:cNvSpPr/>
          <p:nvPr/>
        </p:nvSpPr>
        <p:spPr>
          <a:xfrm>
            <a:off x="356342" y="1060392"/>
            <a:ext cx="8346335" cy="3564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64EA4F4-CCEC-828D-7FC4-C412D33EFCC9}"/>
              </a:ext>
            </a:extLst>
          </p:cNvPr>
          <p:cNvSpPr txBox="1"/>
          <p:nvPr/>
        </p:nvSpPr>
        <p:spPr>
          <a:xfrm>
            <a:off x="598887" y="613813"/>
            <a:ext cx="7961453"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電機・電子事業と生物多様性の関係性マップとは</a:t>
            </a:r>
          </a:p>
        </p:txBody>
      </p:sp>
      <p:sp>
        <p:nvSpPr>
          <p:cNvPr id="23" name="テキスト ボックス 22">
            <a:extLst>
              <a:ext uri="{FF2B5EF4-FFF2-40B4-BE49-F238E27FC236}">
                <a16:creationId xmlns:a16="http://schemas.microsoft.com/office/drawing/2014/main" id="{550A53B9-4303-E2E7-6EF4-239374588358}"/>
              </a:ext>
            </a:extLst>
          </p:cNvPr>
          <p:cNvSpPr txBox="1"/>
          <p:nvPr/>
        </p:nvSpPr>
        <p:spPr>
          <a:xfrm>
            <a:off x="441323" y="1148759"/>
            <a:ext cx="8150229" cy="3393237"/>
          </a:xfrm>
          <a:prstGeom prst="rect">
            <a:avLst/>
          </a:prstGeom>
          <a:noFill/>
        </p:spPr>
        <p:txBody>
          <a:bodyPr wrap="square" rtlCol="0">
            <a:spAutoFit/>
          </a:bodyPr>
          <a:lstStyle/>
          <a:p>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2011</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年に発足した電機・電子４団体</a:t>
            </a:r>
            <a:r>
              <a:rPr kumimoji="1" lang="en-US" altLang="ja-JP" sz="1200" spc="300" baseline="30000" dirty="0">
                <a:solidFill>
                  <a:schemeClr val="accent6">
                    <a:lumMod val="50000"/>
                  </a:schemeClr>
                </a:solidFill>
                <a:latin typeface="Meiryo UI" panose="020B0604030504040204" pitchFamily="34" charset="-128"/>
                <a:ea typeface="Meiryo UI" panose="020B0604030504040204" pitchFamily="34" charset="-128"/>
              </a:rPr>
              <a:t>*</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生物多様性ワーキング・グループ</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以下、ＷＧ</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は、生物多様性保全に係る取り組みを開始するにあたり、電機・電子業界の企業活動と生物多様性との関係性の可視化から着手しました。そして</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2013</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年に、ライフサイクルステージごとに、生物多様性から受ける恵み（生態系サービス）、生物多様性へ与える正負の影響、影響を削減するアクション、リスクと経営機会などを「電機・電子事業と生物多様性の関係性マップ（以下、関係性マップ）」として整理した結果、電機・電子業界においても生物多様性と多くの接点や影響があることを明らかにしました。</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2023</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年に公開された</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最終提言は、企業が自然資本・生物多様性と事業活動との関係性を把握し、経営の在り方が持続可能であることを適切に開示することを求めています。関係性マップは、これらに必要な関係性に関する分析を行っていることから、更に、</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アプローチや前段階のスコーピング等において活用できるよう、</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が推奨する開示ステップに準拠した構成に再構築するとともに、</a:t>
            </a:r>
            <a:r>
              <a:rPr kumimoji="1" lang="en-US" altLang="ja-JP" sz="1200" spc="300">
                <a:solidFill>
                  <a:schemeClr val="accent6">
                    <a:lumMod val="50000"/>
                  </a:schemeClr>
                </a:solidFill>
                <a:latin typeface="Meiryo UI" panose="020B0604030504040204" pitchFamily="34" charset="-128"/>
                <a:ea typeface="Meiryo UI" panose="020B0604030504040204" pitchFamily="34" charset="-128"/>
              </a:rPr>
              <a:t> Ver.3.0</a:t>
            </a:r>
            <a:r>
              <a:rPr kumimoji="1" lang="ja-JP" altLang="en-US" sz="1200" spc="300">
                <a:solidFill>
                  <a:schemeClr val="accent6">
                    <a:lumMod val="50000"/>
                  </a:schemeClr>
                </a:solidFill>
                <a:latin typeface="Meiryo UI" panose="020B0604030504040204" pitchFamily="34" charset="-128"/>
                <a:ea typeface="Meiryo UI" panose="020B0604030504040204" pitchFamily="34" charset="-128"/>
              </a:rPr>
              <a:t>と</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して、内容も含め大幅にアップデートを図りました。</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は電機・電子業界の視点から分析していますが、その他、幅広い事業セクターにも参考にご利用いただける内容です。ネイチャーポジティブの実現に向けて、あらゆるセクターの取り組みが必要とされる中で、多くの方々にご活用いただければ幸いです。</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endPar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endParaRPr>
          </a:p>
          <a:p>
            <a:pPr algn="r"/>
            <a:r>
              <a:rPr kumimoji="1" lang="ja-JP" altLang="en-US" sz="1050" spc="300" dirty="0">
                <a:solidFill>
                  <a:schemeClr val="accent6">
                    <a:lumMod val="50000"/>
                  </a:schemeClr>
                </a:solidFill>
                <a:latin typeface="Meiryo UI" panose="020B0604030504040204" pitchFamily="34" charset="-128"/>
                <a:ea typeface="Meiryo UI" panose="020B0604030504040204" pitchFamily="34" charset="-128"/>
              </a:rPr>
              <a:t>電機・電子</a:t>
            </a:r>
            <a:r>
              <a:rPr kumimoji="1" lang="en-US" altLang="ja-JP" sz="1050" spc="300" dirty="0">
                <a:solidFill>
                  <a:schemeClr val="accent6">
                    <a:lumMod val="50000"/>
                  </a:schemeClr>
                </a:solidFill>
                <a:latin typeface="Meiryo UI" panose="020B0604030504040204" pitchFamily="34" charset="-128"/>
                <a:ea typeface="Meiryo UI" panose="020B0604030504040204" pitchFamily="34" charset="-128"/>
              </a:rPr>
              <a:t>4</a:t>
            </a:r>
            <a:r>
              <a:rPr kumimoji="1" lang="ja-JP" altLang="en-US" sz="1050" spc="300" dirty="0">
                <a:solidFill>
                  <a:schemeClr val="accent6">
                    <a:lumMod val="50000"/>
                  </a:schemeClr>
                </a:solidFill>
                <a:latin typeface="Meiryo UI" panose="020B0604030504040204" pitchFamily="34" charset="-128"/>
                <a:ea typeface="Meiryo UI" panose="020B0604030504040204" pitchFamily="34" charset="-128"/>
              </a:rPr>
              <a:t>団体　環境戦略連絡会　生物多様性</a:t>
            </a:r>
            <a:r>
              <a:rPr kumimoji="1" lang="en-US" altLang="ja-JP" sz="1050" spc="300" dirty="0">
                <a:solidFill>
                  <a:schemeClr val="accent6">
                    <a:lumMod val="50000"/>
                  </a:schemeClr>
                </a:solidFill>
                <a:latin typeface="Meiryo UI" panose="020B0604030504040204" pitchFamily="34" charset="-128"/>
                <a:ea typeface="Meiryo UI" panose="020B0604030504040204" pitchFamily="34" charset="-128"/>
              </a:rPr>
              <a:t>WG</a:t>
            </a:r>
            <a:r>
              <a:rPr kumimoji="1" lang="ja-JP" altLang="en-US" sz="1050" spc="300" dirty="0">
                <a:solidFill>
                  <a:schemeClr val="accent6">
                    <a:lumMod val="50000"/>
                  </a:schemeClr>
                </a:solidFill>
                <a:latin typeface="Meiryo UI" panose="020B0604030504040204" pitchFamily="34" charset="-128"/>
                <a:ea typeface="Meiryo UI" panose="020B0604030504040204" pitchFamily="34" charset="-128"/>
              </a:rPr>
              <a:t>一同</a:t>
            </a: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7" y="4802247"/>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a:solidFill>
                  <a:schemeClr val="tx2"/>
                </a:solidFill>
                <a:latin typeface="Meiryo UI" panose="020B0604030504040204" pitchFamily="34" charset="-128"/>
                <a:ea typeface="Meiryo UI" panose="020B0604030504040204" pitchFamily="34" charset="-128"/>
              </a:rPr>
              <a:t>電機・電子</a:t>
            </a:r>
            <a:r>
              <a:rPr lang="en-US" altLang="ja-JP" sz="800" dirty="0">
                <a:solidFill>
                  <a:schemeClr val="tx2"/>
                </a:solidFill>
                <a:latin typeface="Meiryo UI" panose="020B0604030504040204" pitchFamily="34" charset="-128"/>
                <a:ea typeface="Meiryo UI" panose="020B0604030504040204" pitchFamily="34" charset="-128"/>
              </a:rPr>
              <a:t>4</a:t>
            </a:r>
            <a:r>
              <a:rPr lang="ja-JP" altLang="en-US" sz="800">
                <a:solidFill>
                  <a:schemeClr val="tx2"/>
                </a:solidFill>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1" y="4773049"/>
            <a:ext cx="2057400" cy="273844"/>
          </a:xfrm>
        </p:spPr>
        <p:txBody>
          <a:bodyPr/>
          <a:lstStyle/>
          <a:p>
            <a:fld id="{C4A9095F-62E3-6249-A8EC-A08F2F0E9BB7}" type="slidenum">
              <a:rPr kumimoji="1" lang="ja-JP" altLang="en-US" smtClean="0"/>
              <a:t>1</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49" y="1"/>
            <a:ext cx="882651"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2" name="テキスト ボックス 1">
            <a:extLst>
              <a:ext uri="{FF2B5EF4-FFF2-40B4-BE49-F238E27FC236}">
                <a16:creationId xmlns:a16="http://schemas.microsoft.com/office/drawing/2014/main" id="{93436E8E-ECC9-384E-F08C-FCA086F7041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はじめに</a:t>
            </a:r>
          </a:p>
        </p:txBody>
      </p:sp>
      <p:sp>
        <p:nvSpPr>
          <p:cNvPr id="3" name="テキスト ボックス 2">
            <a:extLst>
              <a:ext uri="{FF2B5EF4-FFF2-40B4-BE49-F238E27FC236}">
                <a16:creationId xmlns:a16="http://schemas.microsoft.com/office/drawing/2014/main" id="{96A4B867-64D7-A0E5-5CE3-F567E03E4A1E}"/>
              </a:ext>
            </a:extLst>
          </p:cNvPr>
          <p:cNvSpPr txBox="1"/>
          <p:nvPr/>
        </p:nvSpPr>
        <p:spPr>
          <a:xfrm>
            <a:off x="367675" y="4694525"/>
            <a:ext cx="4771592" cy="338554"/>
          </a:xfrm>
          <a:prstGeom prst="rect">
            <a:avLst/>
          </a:prstGeom>
          <a:noFill/>
        </p:spPr>
        <p:txBody>
          <a:bodyPr wrap="square" rtlCol="0">
            <a:spAutoFit/>
          </a:bodyPr>
          <a:lstStyle/>
          <a:p>
            <a:pPr marL="85725" indent="-85725"/>
            <a:r>
              <a:rPr lang="en-US" altLang="ja-JP" sz="800" kern="0" dirty="0">
                <a:solidFill>
                  <a:schemeClr val="accent6">
                    <a:lumMod val="50000"/>
                  </a:schemeClr>
                </a:solidFill>
                <a:latin typeface="Meiryo UI" panose="020B0604030504040204" pitchFamily="50" charset="-128"/>
                <a:ea typeface="Meiryo UI" panose="020B0604030504040204" pitchFamily="50" charset="-128"/>
              </a:rPr>
              <a:t>*</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一般社団法人電子情報技術産業協会（</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JEITA)</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、一般社団法人情報通信ネットワーク産業協会（</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CIAJ</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a:t>
            </a:r>
            <a:endParaRPr lang="en-US" altLang="ja-JP" sz="800" kern="0" dirty="0">
              <a:solidFill>
                <a:schemeClr val="accent6">
                  <a:lumMod val="50000"/>
                </a:schemeClr>
              </a:solidFill>
              <a:latin typeface="Meiryo UI" panose="020B0604030504040204" pitchFamily="50" charset="-128"/>
              <a:ea typeface="Meiryo UI" panose="020B0604030504040204" pitchFamily="50" charset="-128"/>
            </a:endParaRPr>
          </a:p>
          <a:p>
            <a:pPr marL="85725" indent="-85725"/>
            <a:r>
              <a:rPr lang="ja-JP" altLang="en-US" sz="800" kern="0" dirty="0">
                <a:solidFill>
                  <a:schemeClr val="accent6">
                    <a:lumMod val="50000"/>
                  </a:schemeClr>
                </a:solidFill>
                <a:latin typeface="Meiryo UI" panose="020B0604030504040204" pitchFamily="50" charset="-128"/>
                <a:ea typeface="Meiryo UI" panose="020B0604030504040204" pitchFamily="50" charset="-128"/>
              </a:rPr>
              <a:t>　一般社団法人ビジネス機械・情報システム産業協会（</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JBMIA</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）、一般社団法人日本電機工業会（</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JEMA</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47828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605840"/>
            <a:ext cx="4016459" cy="6840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49"/>
            <a:ext cx="4016459" cy="1584000"/>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15727" y="3647552"/>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19</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４．梱包・輸送（リスク・機会とアクション）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82074" y="2850170"/>
            <a:ext cx="3755432" cy="252441"/>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物流高効率化デジタルツールの開発・提供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6" cy="492892"/>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輸送ルートの生物多様性配慮</a:t>
            </a:r>
          </a:p>
          <a:p>
            <a:pPr marL="171450" indent="-171450">
              <a:lnSpc>
                <a:spcPts val="1460"/>
              </a:lnSpc>
              <a:spcAft>
                <a:spcPts val="300"/>
              </a:spcAft>
              <a:buFont typeface="Arial" panose="020B0604020202020204" pitchFamily="34" charset="0"/>
              <a:buChar char="•"/>
            </a:pPr>
            <a:r>
              <a:rPr kumimoji="1" lang="en-US" altLang="ja-JP" sz="1000" spc="200" dirty="0">
                <a:solidFill>
                  <a:srgbClr val="2B6454"/>
                </a:solidFill>
                <a:latin typeface="Meiryo UI" panose="020B0604030504040204" pitchFamily="34" charset="-128"/>
                <a:ea typeface="Meiryo UI" panose="020B0604030504040204" pitchFamily="34" charset="-128"/>
              </a:rPr>
              <a:t>GHG</a:t>
            </a:r>
            <a:r>
              <a:rPr kumimoji="1" lang="ja-JP" altLang="en-US" sz="1000" spc="200" dirty="0">
                <a:solidFill>
                  <a:srgbClr val="2B6454"/>
                </a:solidFill>
                <a:latin typeface="Meiryo UI" panose="020B0604030504040204" pitchFamily="34" charset="-128"/>
                <a:ea typeface="Meiryo UI" panose="020B0604030504040204" pitchFamily="34" charset="-128"/>
              </a:rPr>
              <a:t>排出量の少ない輸送形態の選択</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492892"/>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使い捨てプラスチック（梱包材・包装材）の使用削減</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外来種の侵入対策（対処手順の作成・周知、駆除等）</a:t>
            </a:r>
            <a:endParaRPr kumimoji="1" lang="ja-JP" altLang="en-US"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2430822"/>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503315"/>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82073" y="953787"/>
            <a:ext cx="3911113" cy="1265539"/>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風水害の激甚化による物流網への影響</a:t>
            </a:r>
          </a:p>
          <a:p>
            <a:pPr marL="171450" indent="-171450">
              <a:lnSpc>
                <a:spcPts val="1400"/>
              </a:lnSpc>
              <a:spcBef>
                <a:spcPts val="300"/>
              </a:spcBef>
              <a:buFont typeface="Arial" panose="020B0604020202020204" pitchFamily="34" charset="0"/>
              <a:buChar char="•"/>
            </a:pPr>
            <a:r>
              <a:rPr kumimoji="1" lang="en" altLang="ja-JP" sz="1000" spc="150" dirty="0">
                <a:latin typeface="Meiryo UI" panose="020B0604030504040204" pitchFamily="34" charset="-128"/>
                <a:ea typeface="Meiryo UI" panose="020B0604030504040204" pitchFamily="34" charset="-128"/>
              </a:rPr>
              <a:t>GHG</a:t>
            </a:r>
            <a:r>
              <a:rPr kumimoji="1" lang="ja-JP" altLang="en-US" sz="1000" spc="150" dirty="0">
                <a:latin typeface="Meiryo UI" panose="020B0604030504040204" pitchFamily="34" charset="-128"/>
                <a:ea typeface="Meiryo UI" panose="020B0604030504040204" pitchFamily="34" charset="-128"/>
              </a:rPr>
              <a:t>多排出輸送に対する規制強化</a:t>
            </a:r>
          </a:p>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汚染や生態系のかく乱（騒音・光害）による評判・</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dirty="0">
                <a:latin typeface="Meiryo UI" panose="020B0604030504040204" pitchFamily="34" charset="-128"/>
                <a:ea typeface="Meiryo UI" panose="020B0604030504040204" pitchFamily="34" charset="-128"/>
              </a:rPr>
              <a:t>訴訟リスク、不買運動</a:t>
            </a:r>
          </a:p>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製品輸送に伴う外来種の侵入による生態系かく乱とそれに</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dirty="0">
                <a:latin typeface="Meiryo UI" panose="020B0604030504040204" pitchFamily="34" charset="-128"/>
                <a:ea typeface="Meiryo UI" panose="020B0604030504040204" pitchFamily="34" charset="-128"/>
              </a:rPr>
              <a:t>よる評判・訴訟リスク、不買運動</a:t>
            </a:r>
          </a:p>
        </p:txBody>
      </p:sp>
      <p:sp>
        <p:nvSpPr>
          <p:cNvPr id="36" name="角丸四角形 12">
            <a:extLst>
              <a:ext uri="{FF2B5EF4-FFF2-40B4-BE49-F238E27FC236}">
                <a16:creationId xmlns:a16="http://schemas.microsoft.com/office/drawing/2014/main" id="{0D403099-4D1D-49FC-A4AD-C84FBD8F5932}"/>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D74B0EB5-7B45-4EBD-BBFE-261344378A2C}"/>
              </a:ext>
            </a:extLst>
          </p:cNvPr>
          <p:cNvGrpSpPr/>
          <p:nvPr/>
        </p:nvGrpSpPr>
        <p:grpSpPr>
          <a:xfrm>
            <a:off x="55796" y="1265866"/>
            <a:ext cx="1249362" cy="437885"/>
            <a:chOff x="55796" y="1265866"/>
            <a:chExt cx="1249362" cy="437885"/>
          </a:xfrm>
        </p:grpSpPr>
        <p:sp>
          <p:nvSpPr>
            <p:cNvPr id="38" name="正方形/長方形 37">
              <a:extLst>
                <a:ext uri="{FF2B5EF4-FFF2-40B4-BE49-F238E27FC236}">
                  <a16:creationId xmlns:a16="http://schemas.microsoft.com/office/drawing/2014/main" id="{23950508-CA5C-4762-9D3E-0999D85F7E9A}"/>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D83F503-AFFB-4831-B083-A676F0E66748}"/>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0" name="グループ化 39">
            <a:extLst>
              <a:ext uri="{FF2B5EF4-FFF2-40B4-BE49-F238E27FC236}">
                <a16:creationId xmlns:a16="http://schemas.microsoft.com/office/drawing/2014/main" id="{CB20D3A2-B8C0-4DAE-91A3-D6D66AF56774}"/>
              </a:ext>
            </a:extLst>
          </p:cNvPr>
          <p:cNvGrpSpPr/>
          <p:nvPr/>
        </p:nvGrpSpPr>
        <p:grpSpPr>
          <a:xfrm>
            <a:off x="33797" y="2582889"/>
            <a:ext cx="1249362" cy="437885"/>
            <a:chOff x="33797" y="2582889"/>
            <a:chExt cx="1249362" cy="437885"/>
          </a:xfrm>
        </p:grpSpPr>
        <p:sp>
          <p:nvSpPr>
            <p:cNvPr id="41" name="正方形/長方形 40">
              <a:extLst>
                <a:ext uri="{FF2B5EF4-FFF2-40B4-BE49-F238E27FC236}">
                  <a16:creationId xmlns:a16="http://schemas.microsoft.com/office/drawing/2014/main" id="{A7723934-BCF1-48F3-B233-11E6FCCA2498}"/>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811CD08-D905-404A-A355-9736250C9B5B}"/>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43" name="テキスト ボックス 42">
            <a:extLst>
              <a:ext uri="{FF2B5EF4-FFF2-40B4-BE49-F238E27FC236}">
                <a16:creationId xmlns:a16="http://schemas.microsoft.com/office/drawing/2014/main" id="{1B2449A8-E365-4B1F-B1A8-3AF903EA107A}"/>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44" name="角丸四角形 12">
            <a:extLst>
              <a:ext uri="{FF2B5EF4-FFF2-40B4-BE49-F238E27FC236}">
                <a16:creationId xmlns:a16="http://schemas.microsoft.com/office/drawing/2014/main" id="{75AA6307-7A9F-4CCF-84D5-B3C0230DA28E}"/>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E2560EE-4416-4B06-B137-05CB6EC118AD}"/>
              </a:ext>
            </a:extLst>
          </p:cNvPr>
          <p:cNvGrpSpPr/>
          <p:nvPr/>
        </p:nvGrpSpPr>
        <p:grpSpPr>
          <a:xfrm>
            <a:off x="4168911" y="834568"/>
            <a:ext cx="548518" cy="2650155"/>
            <a:chOff x="3869349" y="518571"/>
            <a:chExt cx="711436" cy="2740762"/>
          </a:xfrm>
        </p:grpSpPr>
        <p:sp>
          <p:nvSpPr>
            <p:cNvPr id="46" name="下矢印 6">
              <a:extLst>
                <a:ext uri="{FF2B5EF4-FFF2-40B4-BE49-F238E27FC236}">
                  <a16:creationId xmlns:a16="http://schemas.microsoft.com/office/drawing/2014/main" id="{5AB7AEBF-8B7F-466F-ADB9-07A9B3887A5A}"/>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7">
              <a:extLst>
                <a:ext uri="{FF2B5EF4-FFF2-40B4-BE49-F238E27FC236}">
                  <a16:creationId xmlns:a16="http://schemas.microsoft.com/office/drawing/2014/main" id="{74B2B3D0-CCAA-4434-8F41-40EDDF3516BE}"/>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4" name="図 33" descr="ケーキ, テーブル, 屋内, 誕生日 が含まれている画像&#10;&#10;AI によって生成されたコンテンツは間違っている可能性があります。">
            <a:extLst>
              <a:ext uri="{FF2B5EF4-FFF2-40B4-BE49-F238E27FC236}">
                <a16:creationId xmlns:a16="http://schemas.microsoft.com/office/drawing/2014/main" id="{95E86400-321C-4540-B021-6D665C30C8FD}"/>
              </a:ext>
            </a:extLst>
          </p:cNvPr>
          <p:cNvPicPr>
            <a:picLocks noChangeAspect="1"/>
          </p:cNvPicPr>
          <p:nvPr/>
        </p:nvPicPr>
        <p:blipFill>
          <a:blip r:embed="rId7"/>
          <a:stretch>
            <a:fillRect/>
          </a:stretch>
        </p:blipFill>
        <p:spPr>
          <a:xfrm>
            <a:off x="2050964" y="1182042"/>
            <a:ext cx="977424" cy="51568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BFF98B7E-2A40-4ED0-B554-6BB940B24260}"/>
              </a:ext>
            </a:extLst>
          </p:cNvPr>
          <p:cNvPicPr>
            <a:picLocks noChangeAspect="1"/>
          </p:cNvPicPr>
          <p:nvPr/>
        </p:nvPicPr>
        <p:blipFill>
          <a:blip r:embed="rId8"/>
          <a:stretch>
            <a:fillRect/>
          </a:stretch>
        </p:blipFill>
        <p:spPr>
          <a:xfrm>
            <a:off x="928950" y="1212201"/>
            <a:ext cx="1112715" cy="463085"/>
          </a:xfrm>
          <a:prstGeom prst="rect">
            <a:avLst/>
          </a:prstGeom>
        </p:spPr>
      </p:pic>
      <p:pic>
        <p:nvPicPr>
          <p:cNvPr id="48" name="図 47" descr="レゴ, おもちゃ が含まれている画像&#10;&#10;AI によって生成されたコンテンツは間違っている可能性があります。">
            <a:extLst>
              <a:ext uri="{FF2B5EF4-FFF2-40B4-BE49-F238E27FC236}">
                <a16:creationId xmlns:a16="http://schemas.microsoft.com/office/drawing/2014/main" id="{19F2B5B8-B0D1-4398-917D-1101CBFA3923}"/>
              </a:ext>
            </a:extLst>
          </p:cNvPr>
          <p:cNvPicPr>
            <a:picLocks noChangeAspect="1"/>
          </p:cNvPicPr>
          <p:nvPr/>
        </p:nvPicPr>
        <p:blipFill>
          <a:blip r:embed="rId9"/>
          <a:stretch>
            <a:fillRect/>
          </a:stretch>
        </p:blipFill>
        <p:spPr>
          <a:xfrm>
            <a:off x="3152884" y="1144760"/>
            <a:ext cx="852312" cy="525181"/>
          </a:xfrm>
          <a:prstGeom prst="rect">
            <a:avLst/>
          </a:prstGeom>
        </p:spPr>
      </p:pic>
      <p:sp>
        <p:nvSpPr>
          <p:cNvPr id="49" name="正方形/長方形 48">
            <a:extLst>
              <a:ext uri="{FF2B5EF4-FFF2-40B4-BE49-F238E27FC236}">
                <a16:creationId xmlns:a16="http://schemas.microsoft.com/office/drawing/2014/main" id="{FE4329EA-E22B-4727-AA27-A2561FAB00E1}"/>
              </a:ext>
            </a:extLst>
          </p:cNvPr>
          <p:cNvSpPr/>
          <p:nvPr/>
        </p:nvSpPr>
        <p:spPr>
          <a:xfrm>
            <a:off x="2023804" y="1748641"/>
            <a:ext cx="1098934" cy="205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グリーンインフラによる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災害の緩和</a:t>
            </a:r>
          </a:p>
        </p:txBody>
      </p:sp>
      <p:sp>
        <p:nvSpPr>
          <p:cNvPr id="50" name="正方形/長方形 49">
            <a:extLst>
              <a:ext uri="{FF2B5EF4-FFF2-40B4-BE49-F238E27FC236}">
                <a16:creationId xmlns:a16="http://schemas.microsoft.com/office/drawing/2014/main" id="{1BF6FA4C-A6AC-4F9B-8E43-0A833C999F38}"/>
              </a:ext>
            </a:extLst>
          </p:cNvPr>
          <p:cNvSpPr/>
          <p:nvPr/>
        </p:nvSpPr>
        <p:spPr>
          <a:xfrm>
            <a:off x="1005592" y="1771174"/>
            <a:ext cx="1098933" cy="186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大気の浄化・調整</a:t>
            </a:r>
          </a:p>
        </p:txBody>
      </p:sp>
      <p:sp>
        <p:nvSpPr>
          <p:cNvPr id="51" name="正方形/長方形 50">
            <a:extLst>
              <a:ext uri="{FF2B5EF4-FFF2-40B4-BE49-F238E27FC236}">
                <a16:creationId xmlns:a16="http://schemas.microsoft.com/office/drawing/2014/main" id="{237B8618-F524-4F67-A56A-A8ED9C937995}"/>
              </a:ext>
            </a:extLst>
          </p:cNvPr>
          <p:cNvSpPr/>
          <p:nvPr/>
        </p:nvSpPr>
        <p:spPr>
          <a:xfrm>
            <a:off x="3100904" y="1740816"/>
            <a:ext cx="953082" cy="316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輸送時の騒音・振動・光の影響軽減</a:t>
            </a:r>
          </a:p>
        </p:txBody>
      </p:sp>
      <p:sp>
        <p:nvSpPr>
          <p:cNvPr id="52" name="正方形/長方形 51">
            <a:extLst>
              <a:ext uri="{FF2B5EF4-FFF2-40B4-BE49-F238E27FC236}">
                <a16:creationId xmlns:a16="http://schemas.microsoft.com/office/drawing/2014/main" id="{97AEA76F-857F-408C-9669-E12495332EC1}"/>
              </a:ext>
            </a:extLst>
          </p:cNvPr>
          <p:cNvSpPr/>
          <p:nvPr/>
        </p:nvSpPr>
        <p:spPr>
          <a:xfrm>
            <a:off x="2584477" y="2908149"/>
            <a:ext cx="815830" cy="388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騒音・振動・光</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による生態系</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への影響</a:t>
            </a:r>
          </a:p>
        </p:txBody>
      </p:sp>
      <p:sp>
        <p:nvSpPr>
          <p:cNvPr id="53" name="正方形/長方形 52">
            <a:extLst>
              <a:ext uri="{FF2B5EF4-FFF2-40B4-BE49-F238E27FC236}">
                <a16:creationId xmlns:a16="http://schemas.microsoft.com/office/drawing/2014/main" id="{FEC4D02C-DFFC-46E7-A420-42726F39D3F4}"/>
              </a:ext>
            </a:extLst>
          </p:cNvPr>
          <p:cNvSpPr/>
          <p:nvPr/>
        </p:nvSpPr>
        <p:spPr>
          <a:xfrm>
            <a:off x="789080" y="2899265"/>
            <a:ext cx="1342571" cy="486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道路・空港・港湾設備</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の利用や物流センター</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の建設による土地・</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淡水域・海洋の利用・占有</a:t>
            </a:r>
          </a:p>
        </p:txBody>
      </p:sp>
      <p:sp>
        <p:nvSpPr>
          <p:cNvPr id="55" name="正方形/長方形 54">
            <a:extLst>
              <a:ext uri="{FF2B5EF4-FFF2-40B4-BE49-F238E27FC236}">
                <a16:creationId xmlns:a16="http://schemas.microsoft.com/office/drawing/2014/main" id="{716EF774-AA55-4AC5-A45B-F1A454993B28}"/>
              </a:ext>
            </a:extLst>
          </p:cNvPr>
          <p:cNvSpPr/>
          <p:nvPr/>
        </p:nvSpPr>
        <p:spPr>
          <a:xfrm>
            <a:off x="1898380" y="2901828"/>
            <a:ext cx="774070" cy="201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en-US" altLang="ja-JP" sz="700" spc="100" dirty="0">
                <a:solidFill>
                  <a:schemeClr val="tx1"/>
                </a:solidFill>
                <a:latin typeface="Meiryo UI" panose="020B0604030504040204" pitchFamily="34" charset="-128"/>
                <a:ea typeface="Meiryo UI" panose="020B0604030504040204" pitchFamily="34" charset="-128"/>
              </a:rPr>
              <a:t>GHG</a:t>
            </a:r>
            <a:r>
              <a:rPr lang="ja-JP" altLang="en-US" sz="700" spc="100" dirty="0">
                <a:solidFill>
                  <a:schemeClr val="tx1"/>
                </a:solidFill>
                <a:latin typeface="Meiryo UI" panose="020B0604030504040204" pitchFamily="34" charset="-128"/>
                <a:ea typeface="Meiryo UI" panose="020B0604030504040204" pitchFamily="34" charset="-128"/>
              </a:rPr>
              <a:t>排出</a:t>
            </a:r>
          </a:p>
        </p:txBody>
      </p:sp>
      <p:sp>
        <p:nvSpPr>
          <p:cNvPr id="56" name="正方形/長方形 55">
            <a:extLst>
              <a:ext uri="{FF2B5EF4-FFF2-40B4-BE49-F238E27FC236}">
                <a16:creationId xmlns:a16="http://schemas.microsoft.com/office/drawing/2014/main" id="{EA4ECCEA-9B78-479E-ABA1-A5044D09DAD7}"/>
              </a:ext>
            </a:extLst>
          </p:cNvPr>
          <p:cNvSpPr/>
          <p:nvPr/>
        </p:nvSpPr>
        <p:spPr>
          <a:xfrm>
            <a:off x="3320419" y="2895908"/>
            <a:ext cx="815830" cy="41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外来種の侵入</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生態系かく乱</a:t>
            </a:r>
          </a:p>
        </p:txBody>
      </p:sp>
      <p:pic>
        <p:nvPicPr>
          <p:cNvPr id="57" name="図 56" descr="おもちゃ, レゴ, 挿絵 が含まれている画像&#10;&#10;AI によって生成されたコンテンツは間違っている可能性があります。">
            <a:extLst>
              <a:ext uri="{FF2B5EF4-FFF2-40B4-BE49-F238E27FC236}">
                <a16:creationId xmlns:a16="http://schemas.microsoft.com/office/drawing/2014/main" id="{EDBAB72B-73CD-4669-820E-C62227D08DB4}"/>
              </a:ext>
            </a:extLst>
          </p:cNvPr>
          <p:cNvPicPr>
            <a:picLocks noChangeAspect="1"/>
          </p:cNvPicPr>
          <p:nvPr/>
        </p:nvPicPr>
        <p:blipFill>
          <a:blip r:embed="rId10"/>
          <a:stretch>
            <a:fillRect/>
          </a:stretch>
        </p:blipFill>
        <p:spPr>
          <a:xfrm>
            <a:off x="1036086" y="2355364"/>
            <a:ext cx="817882" cy="500952"/>
          </a:xfrm>
          <a:prstGeom prst="rect">
            <a:avLst/>
          </a:prstGeom>
        </p:spPr>
      </p:pic>
      <p:pic>
        <p:nvPicPr>
          <p:cNvPr id="58" name="図 57" descr="ストリート が含まれている画像&#10;&#10;AI によって生成されたコンテンツは間違っている可能性があります。">
            <a:extLst>
              <a:ext uri="{FF2B5EF4-FFF2-40B4-BE49-F238E27FC236}">
                <a16:creationId xmlns:a16="http://schemas.microsoft.com/office/drawing/2014/main" id="{B0789118-47EA-42C9-BE97-049065B006F4}"/>
              </a:ext>
            </a:extLst>
          </p:cNvPr>
          <p:cNvPicPr>
            <a:picLocks noChangeAspect="1"/>
          </p:cNvPicPr>
          <p:nvPr/>
        </p:nvPicPr>
        <p:blipFill>
          <a:blip r:embed="rId11"/>
          <a:stretch>
            <a:fillRect/>
          </a:stretch>
        </p:blipFill>
        <p:spPr>
          <a:xfrm>
            <a:off x="2691743" y="2383398"/>
            <a:ext cx="601298" cy="473522"/>
          </a:xfrm>
          <a:prstGeom prst="rect">
            <a:avLst/>
          </a:prstGeom>
        </p:spPr>
      </p:pic>
      <p:pic>
        <p:nvPicPr>
          <p:cNvPr id="59" name="図 5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86A80711-B0B6-4897-8319-8E3511DFC3D2}"/>
              </a:ext>
            </a:extLst>
          </p:cNvPr>
          <p:cNvPicPr>
            <a:picLocks noChangeAspect="1"/>
          </p:cNvPicPr>
          <p:nvPr/>
        </p:nvPicPr>
        <p:blipFill>
          <a:blip r:embed="rId12"/>
          <a:stretch>
            <a:fillRect/>
          </a:stretch>
        </p:blipFill>
        <p:spPr>
          <a:xfrm>
            <a:off x="1932515" y="2352496"/>
            <a:ext cx="707821" cy="504424"/>
          </a:xfrm>
          <a:prstGeom prst="rect">
            <a:avLst/>
          </a:prstGeom>
        </p:spPr>
      </p:pic>
      <p:pic>
        <p:nvPicPr>
          <p:cNvPr id="60" name="図 59" descr="グラフ が含まれている画像&#10;&#10;AI によって生成されたコンテンツは間違っている可能性があります。">
            <a:extLst>
              <a:ext uri="{FF2B5EF4-FFF2-40B4-BE49-F238E27FC236}">
                <a16:creationId xmlns:a16="http://schemas.microsoft.com/office/drawing/2014/main" id="{F784788F-3606-4AE5-99F6-BB4D18A38928}"/>
              </a:ext>
            </a:extLst>
          </p:cNvPr>
          <p:cNvPicPr>
            <a:picLocks noChangeAspect="1"/>
          </p:cNvPicPr>
          <p:nvPr/>
        </p:nvPicPr>
        <p:blipFill>
          <a:blip r:embed="rId13"/>
          <a:stretch>
            <a:fillRect/>
          </a:stretch>
        </p:blipFill>
        <p:spPr>
          <a:xfrm>
            <a:off x="3327023" y="2380560"/>
            <a:ext cx="686508" cy="452925"/>
          </a:xfrm>
          <a:prstGeom prst="rect">
            <a:avLst/>
          </a:prstGeom>
        </p:spPr>
      </p:pic>
    </p:spTree>
    <p:extLst>
      <p:ext uri="{BB962C8B-B14F-4D97-AF65-F5344CB8AC3E}">
        <p14:creationId xmlns:p14="http://schemas.microsoft.com/office/powerpoint/2010/main" val="333765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5" name="角丸四角形 3">
            <a:extLst>
              <a:ext uri="{FF2B5EF4-FFF2-40B4-BE49-F238E27FC236}">
                <a16:creationId xmlns:a16="http://schemas.microsoft.com/office/drawing/2014/main" id="{610D02CA-1E4C-438F-98CE-FA10F861C29F}"/>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0" name="下矢印 6">
            <a:extLst>
              <a:ext uri="{FF2B5EF4-FFF2-40B4-BE49-F238E27FC236}">
                <a16:creationId xmlns:a16="http://schemas.microsoft.com/office/drawing/2014/main" id="{2F796456-88DF-493B-8398-0EE21338B1A6}"/>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41" name="下矢印 7">
            <a:extLst>
              <a:ext uri="{FF2B5EF4-FFF2-40B4-BE49-F238E27FC236}">
                <a16:creationId xmlns:a16="http://schemas.microsoft.com/office/drawing/2014/main" id="{09CCEC4F-E9EB-45B0-BBC7-BECA5AB9C082}"/>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2">
            <a:extLst>
              <a:ext uri="{FF2B5EF4-FFF2-40B4-BE49-F238E27FC236}">
                <a16:creationId xmlns:a16="http://schemas.microsoft.com/office/drawing/2014/main" id="{31479F97-5AB7-43D9-848E-D9B4801E6AD4}"/>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AB2701B-E89D-460C-B908-BDF1F3629C72}"/>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9" name="テキスト ボックス 38">
            <a:extLst>
              <a:ext uri="{FF2B5EF4-FFF2-40B4-BE49-F238E27FC236}">
                <a16:creationId xmlns:a16="http://schemas.microsoft.com/office/drawing/2014/main" id="{202B0597-02A5-434E-AECD-9FBBCE2A6E39}"/>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20</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５．販売・使用（</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dirty="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spc="200" dirty="0">
                <a:solidFill>
                  <a:schemeClr val="bg1"/>
                </a:solidFill>
                <a:latin typeface="Meiryo UI" panose="020B0604030504040204" pitchFamily="34" charset="-128"/>
                <a:ea typeface="Meiryo UI" panose="020B0604030504040204" pitchFamily="34" charset="-128"/>
              </a:rPr>
              <a:t>（販売・使用）</a:t>
            </a:r>
          </a:p>
        </p:txBody>
      </p:sp>
      <p:sp>
        <p:nvSpPr>
          <p:cNvPr id="25" name="正方形/長方形 24">
            <a:extLst>
              <a:ext uri="{FF2B5EF4-FFF2-40B4-BE49-F238E27FC236}">
                <a16:creationId xmlns:a16="http://schemas.microsoft.com/office/drawing/2014/main" id="{5AAD7468-EE9F-6198-0065-2732671E74F9}"/>
              </a:ext>
            </a:extLst>
          </p:cNvPr>
          <p:cNvSpPr/>
          <p:nvPr/>
        </p:nvSpPr>
        <p:spPr>
          <a:xfrm>
            <a:off x="3956313" y="2024993"/>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エネルギー資源の供給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6" name="正方形/長方形 35">
            <a:extLst>
              <a:ext uri="{FF2B5EF4-FFF2-40B4-BE49-F238E27FC236}">
                <a16:creationId xmlns:a16="http://schemas.microsoft.com/office/drawing/2014/main" id="{DE7B74E7-A079-3D25-2D75-5458F2C26EF0}"/>
              </a:ext>
            </a:extLst>
          </p:cNvPr>
          <p:cNvSpPr/>
          <p:nvPr/>
        </p:nvSpPr>
        <p:spPr>
          <a:xfrm>
            <a:off x="5951558" y="2024993"/>
            <a:ext cx="210449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被写体としての美しい自然景観</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5666045" y="4295670"/>
            <a:ext cx="130269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50" dirty="0">
                <a:solidFill>
                  <a:schemeClr val="tx1"/>
                </a:solidFill>
                <a:latin typeface="Meiryo UI" panose="020B0604030504040204" pitchFamily="34" charset="-128"/>
                <a:ea typeface="Meiryo UI" panose="020B0604030504040204" pitchFamily="34" charset="-128"/>
              </a:rPr>
              <a:t>プラスチック包装材の非意図的な流出</a:t>
            </a: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351505" y="4295466"/>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水資源の過剰利用・生物由来材の利用</a:t>
            </a:r>
          </a:p>
        </p:txBody>
      </p:sp>
      <p:sp>
        <p:nvSpPr>
          <p:cNvPr id="53" name="正方形/長方形 52">
            <a:extLst>
              <a:ext uri="{FF2B5EF4-FFF2-40B4-BE49-F238E27FC236}">
                <a16:creationId xmlns:a16="http://schemas.microsoft.com/office/drawing/2014/main" id="{1E413A2C-DAA7-B704-ECBB-EB580DFDD2E0}"/>
              </a:ext>
            </a:extLst>
          </p:cNvPr>
          <p:cNvSpPr/>
          <p:nvPr/>
        </p:nvSpPr>
        <p:spPr>
          <a:xfrm>
            <a:off x="3994387" y="4295466"/>
            <a:ext cx="1503767"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開封時の廃棄物の</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dirty="0">
                <a:solidFill>
                  <a:schemeClr val="tx1"/>
                </a:solidFill>
                <a:latin typeface="Meiryo UI" panose="020B0604030504040204" pitchFamily="34" charset="-128"/>
                <a:ea typeface="Meiryo UI" panose="020B0604030504040204" pitchFamily="34" charset="-128"/>
              </a:rPr>
              <a:t>排出（主に包装材）</a:t>
            </a:r>
          </a:p>
        </p:txBody>
      </p:sp>
      <p:sp>
        <p:nvSpPr>
          <p:cNvPr id="55" name="正方形/長方形 54">
            <a:extLst>
              <a:ext uri="{FF2B5EF4-FFF2-40B4-BE49-F238E27FC236}">
                <a16:creationId xmlns:a16="http://schemas.microsoft.com/office/drawing/2014/main" id="{0E8EE655-4024-7202-AD63-E3CE4B0F6025}"/>
              </a:ext>
            </a:extLst>
          </p:cNvPr>
          <p:cNvSpPr/>
          <p:nvPr/>
        </p:nvSpPr>
        <p:spPr>
          <a:xfrm>
            <a:off x="7409933" y="4295466"/>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騒音・振動・光による生態系への影響</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14" name="正方形/長方形 13">
            <a:extLst>
              <a:ext uri="{FF2B5EF4-FFF2-40B4-BE49-F238E27FC236}">
                <a16:creationId xmlns:a16="http://schemas.microsoft.com/office/drawing/2014/main" id="{FEE3BFC5-942C-7512-18A9-BB9591E5D907}"/>
              </a:ext>
            </a:extLst>
          </p:cNvPr>
          <p:cNvSpPr/>
          <p:nvPr/>
        </p:nvSpPr>
        <p:spPr>
          <a:xfrm>
            <a:off x="2817042" y="4295466"/>
            <a:ext cx="10692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en-US" altLang="ja-JP" sz="1000" spc="100" dirty="0">
                <a:solidFill>
                  <a:schemeClr val="tx1"/>
                </a:solidFill>
                <a:latin typeface="Meiryo UI" panose="020B0604030504040204" pitchFamily="34" charset="-128"/>
                <a:ea typeface="Meiryo UI" panose="020B0604030504040204" pitchFamily="34" charset="-128"/>
              </a:rPr>
              <a:t>GHG</a:t>
            </a:r>
            <a:r>
              <a:rPr lang="ja-JP" altLang="en-US" sz="1000" spc="100" dirty="0">
                <a:solidFill>
                  <a:schemeClr val="tx1"/>
                </a:solidFill>
                <a:latin typeface="Meiryo UI" panose="020B0604030504040204" pitchFamily="34" charset="-128"/>
                <a:ea typeface="Meiryo UI" panose="020B0604030504040204" pitchFamily="34" charset="-128"/>
              </a:rPr>
              <a:t>排出</a:t>
            </a:r>
          </a:p>
        </p:txBody>
      </p:sp>
      <p:pic>
        <p:nvPicPr>
          <p:cNvPr id="16" name="図 15" descr="ストリート が含まれている画像&#10;&#10;AI によって生成されたコンテンツは間違っている可能性があります。">
            <a:extLst>
              <a:ext uri="{FF2B5EF4-FFF2-40B4-BE49-F238E27FC236}">
                <a16:creationId xmlns:a16="http://schemas.microsoft.com/office/drawing/2014/main" id="{7EAD9545-C355-3F55-2261-EB1814C07DF1}"/>
              </a:ext>
            </a:extLst>
          </p:cNvPr>
          <p:cNvPicPr>
            <a:picLocks noChangeAspect="1"/>
          </p:cNvPicPr>
          <p:nvPr/>
        </p:nvPicPr>
        <p:blipFill>
          <a:blip r:embed="rId4"/>
          <a:stretch>
            <a:fillRect/>
          </a:stretch>
        </p:blipFill>
        <p:spPr>
          <a:xfrm>
            <a:off x="7500818" y="3230438"/>
            <a:ext cx="1260000" cy="992250"/>
          </a:xfrm>
          <a:prstGeom prst="rect">
            <a:avLst/>
          </a:prstGeom>
        </p:spPr>
      </p:pic>
      <p:pic>
        <p:nvPicPr>
          <p:cNvPr id="20" name="図 1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FF3609DE-4391-BEBA-F689-2517239112AC}"/>
              </a:ext>
            </a:extLst>
          </p:cNvPr>
          <p:cNvPicPr>
            <a:picLocks noChangeAspect="1"/>
          </p:cNvPicPr>
          <p:nvPr/>
        </p:nvPicPr>
        <p:blipFill>
          <a:blip r:embed="rId5"/>
          <a:stretch>
            <a:fillRect/>
          </a:stretch>
        </p:blipFill>
        <p:spPr>
          <a:xfrm>
            <a:off x="2708355" y="3267817"/>
            <a:ext cx="1287450" cy="917493"/>
          </a:xfrm>
          <a:prstGeom prst="rect">
            <a:avLst/>
          </a:prstGeom>
        </p:spPr>
      </p:pic>
      <p:pic>
        <p:nvPicPr>
          <p:cNvPr id="22" name="図 21">
            <a:extLst>
              <a:ext uri="{FF2B5EF4-FFF2-40B4-BE49-F238E27FC236}">
                <a16:creationId xmlns:a16="http://schemas.microsoft.com/office/drawing/2014/main" id="{D8FC75ED-6DAD-1394-F933-0027539CFF2C}"/>
              </a:ext>
            </a:extLst>
          </p:cNvPr>
          <p:cNvPicPr>
            <a:picLocks noChangeAspect="1"/>
          </p:cNvPicPr>
          <p:nvPr/>
        </p:nvPicPr>
        <p:blipFill>
          <a:blip r:embed="rId6"/>
          <a:stretch>
            <a:fillRect/>
          </a:stretch>
        </p:blipFill>
        <p:spPr>
          <a:xfrm>
            <a:off x="1510471" y="3240911"/>
            <a:ext cx="1050920" cy="971305"/>
          </a:xfrm>
          <a:prstGeom prst="rect">
            <a:avLst/>
          </a:prstGeom>
        </p:spPr>
      </p:pic>
      <p:pic>
        <p:nvPicPr>
          <p:cNvPr id="24" name="図 23">
            <a:extLst>
              <a:ext uri="{FF2B5EF4-FFF2-40B4-BE49-F238E27FC236}">
                <a16:creationId xmlns:a16="http://schemas.microsoft.com/office/drawing/2014/main" id="{FB25888C-9E83-3270-9BDC-6DDF1654A95D}"/>
              </a:ext>
            </a:extLst>
          </p:cNvPr>
          <p:cNvPicPr>
            <a:picLocks noChangeAspect="1"/>
          </p:cNvPicPr>
          <p:nvPr/>
        </p:nvPicPr>
        <p:blipFill>
          <a:blip r:embed="rId7"/>
          <a:stretch>
            <a:fillRect/>
          </a:stretch>
        </p:blipFill>
        <p:spPr>
          <a:xfrm>
            <a:off x="4102935" y="3352460"/>
            <a:ext cx="1296000" cy="748206"/>
          </a:xfrm>
          <a:prstGeom prst="rect">
            <a:avLst/>
          </a:prstGeom>
        </p:spPr>
      </p:pic>
      <p:pic>
        <p:nvPicPr>
          <p:cNvPr id="23" name="図 22" descr="等高線グラフ が含まれている画像&#10;&#10;AI によって生成されたコンテンツは間違っている可能性があります。">
            <a:extLst>
              <a:ext uri="{FF2B5EF4-FFF2-40B4-BE49-F238E27FC236}">
                <a16:creationId xmlns:a16="http://schemas.microsoft.com/office/drawing/2014/main" id="{8B6F4BF9-A212-8C68-C23E-6CCFFD974B81}"/>
              </a:ext>
            </a:extLst>
          </p:cNvPr>
          <p:cNvPicPr>
            <a:picLocks noChangeAspect="1"/>
          </p:cNvPicPr>
          <p:nvPr/>
        </p:nvPicPr>
        <p:blipFill>
          <a:blip r:embed="rId8"/>
          <a:stretch>
            <a:fillRect/>
          </a:stretch>
        </p:blipFill>
        <p:spPr>
          <a:xfrm>
            <a:off x="6067638" y="769512"/>
            <a:ext cx="1811825" cy="1199113"/>
          </a:xfrm>
          <a:prstGeom prst="rect">
            <a:avLst/>
          </a:prstGeom>
        </p:spPr>
      </p:pic>
      <p:sp>
        <p:nvSpPr>
          <p:cNvPr id="29" name="正方形/長方形 28">
            <a:extLst>
              <a:ext uri="{FF2B5EF4-FFF2-40B4-BE49-F238E27FC236}">
                <a16:creationId xmlns:a16="http://schemas.microsoft.com/office/drawing/2014/main" id="{B423C66E-6291-A153-3CAE-E897FE5CF69A}"/>
              </a:ext>
            </a:extLst>
          </p:cNvPr>
          <p:cNvSpPr/>
          <p:nvPr/>
        </p:nvSpPr>
        <p:spPr>
          <a:xfrm>
            <a:off x="2129095" y="2024993"/>
            <a:ext cx="10692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1000" spc="100">
                <a:solidFill>
                  <a:schemeClr val="tx1"/>
                </a:solidFill>
                <a:latin typeface="Meiryo UI" panose="020B0604030504040204" pitchFamily="34" charset="-128"/>
                <a:ea typeface="Meiryo UI" panose="020B0604030504040204" pitchFamily="34" charset="-128"/>
              </a:rPr>
              <a:t>水資源の供給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33" name="図 32" descr="背景パターン&#10;&#10;AI によって生成されたコンテンツは間違っている可能性があります。">
            <a:extLst>
              <a:ext uri="{FF2B5EF4-FFF2-40B4-BE49-F238E27FC236}">
                <a16:creationId xmlns:a16="http://schemas.microsoft.com/office/drawing/2014/main" id="{6F04E5A4-7BC7-161C-D254-46C4DF9BBA84}"/>
              </a:ext>
            </a:extLst>
          </p:cNvPr>
          <p:cNvPicPr>
            <a:picLocks noChangeAspect="1"/>
          </p:cNvPicPr>
          <p:nvPr/>
        </p:nvPicPr>
        <p:blipFill>
          <a:blip r:embed="rId9"/>
          <a:stretch>
            <a:fillRect/>
          </a:stretch>
        </p:blipFill>
        <p:spPr>
          <a:xfrm>
            <a:off x="5666045" y="3225355"/>
            <a:ext cx="1472229" cy="971305"/>
          </a:xfrm>
          <a:prstGeom prst="rect">
            <a:avLst/>
          </a:prstGeom>
        </p:spPr>
      </p:pic>
      <p:sp>
        <p:nvSpPr>
          <p:cNvPr id="32" name="正方形/長方形 31">
            <a:extLst>
              <a:ext uri="{FF2B5EF4-FFF2-40B4-BE49-F238E27FC236}">
                <a16:creationId xmlns:a16="http://schemas.microsoft.com/office/drawing/2014/main" id="{0E4F47CE-9B45-41C8-9B82-D25D673AEF4F}"/>
              </a:ext>
            </a:extLst>
          </p:cNvPr>
          <p:cNvSpPr/>
          <p:nvPr/>
        </p:nvSpPr>
        <p:spPr>
          <a:xfrm>
            <a:off x="1820573" y="767079"/>
            <a:ext cx="1686244" cy="98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descr="レゴ が含まれている画像&#10;&#10;AI によって生成されたコンテンツは間違っている可能性があります。">
            <a:extLst>
              <a:ext uri="{FF2B5EF4-FFF2-40B4-BE49-F238E27FC236}">
                <a16:creationId xmlns:a16="http://schemas.microsoft.com/office/drawing/2014/main" id="{D8341C8D-1521-258A-021D-58241AA090CE}"/>
              </a:ext>
            </a:extLst>
          </p:cNvPr>
          <p:cNvPicPr>
            <a:picLocks noChangeAspect="1"/>
          </p:cNvPicPr>
          <p:nvPr/>
        </p:nvPicPr>
        <p:blipFill>
          <a:blip r:embed="rId10"/>
          <a:stretch>
            <a:fillRect/>
          </a:stretch>
        </p:blipFill>
        <p:spPr>
          <a:xfrm>
            <a:off x="1820573" y="814359"/>
            <a:ext cx="1686244" cy="1116000"/>
          </a:xfrm>
          <a:prstGeom prst="rect">
            <a:avLst/>
          </a:prstGeom>
        </p:spPr>
      </p:pic>
      <p:sp>
        <p:nvSpPr>
          <p:cNvPr id="34" name="正方形/長方形 33">
            <a:extLst>
              <a:ext uri="{FF2B5EF4-FFF2-40B4-BE49-F238E27FC236}">
                <a16:creationId xmlns:a16="http://schemas.microsoft.com/office/drawing/2014/main" id="{D0BD422C-1A9E-4F8A-B774-B8A648CFBE6E}"/>
              </a:ext>
            </a:extLst>
          </p:cNvPr>
          <p:cNvSpPr/>
          <p:nvPr/>
        </p:nvSpPr>
        <p:spPr>
          <a:xfrm>
            <a:off x="3722415" y="675458"/>
            <a:ext cx="1893182" cy="1337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40BCC43A-DBF9-1C26-3C49-27AB50A7BC2A}"/>
              </a:ext>
            </a:extLst>
          </p:cNvPr>
          <p:cNvPicPr>
            <a:picLocks noChangeAspect="1"/>
          </p:cNvPicPr>
          <p:nvPr/>
        </p:nvPicPr>
        <p:blipFill>
          <a:blip r:embed="rId11"/>
          <a:stretch>
            <a:fillRect/>
          </a:stretch>
        </p:blipFill>
        <p:spPr>
          <a:xfrm>
            <a:off x="3772863" y="693958"/>
            <a:ext cx="1765802" cy="1295471"/>
          </a:xfrm>
          <a:prstGeom prst="rect">
            <a:avLst/>
          </a:prstGeom>
        </p:spPr>
      </p:pic>
    </p:spTree>
    <p:extLst>
      <p:ext uri="{BB962C8B-B14F-4D97-AF65-F5344CB8AC3E}">
        <p14:creationId xmlns:p14="http://schemas.microsoft.com/office/powerpoint/2010/main" val="303152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117480"/>
            <a:ext cx="4016459" cy="11880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2"/>
            <a:ext cx="4016459" cy="1044000"/>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7489" y="3660610"/>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21</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５．販売・使用（リスク・機会とアクション）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82302" y="2320080"/>
            <a:ext cx="3910884" cy="867995"/>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環境負荷を低減する製品・サービスに対する顧客の選好の高まり</a:t>
            </a:r>
          </a:p>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環境負荷を低減する製品・サービスの提供、使用</a:t>
            </a:r>
          </a:p>
          <a:p>
            <a:pPr marL="171450" indent="-171450">
              <a:lnSpc>
                <a:spcPts val="1400"/>
              </a:lnSpc>
              <a:spcBef>
                <a:spcPts val="300"/>
              </a:spcBef>
              <a:buFont typeface="Arial" panose="020B0604020202020204" pitchFamily="34" charset="0"/>
              <a:buChar char="•"/>
            </a:pPr>
            <a:r>
              <a:rPr kumimoji="1" lang="ja-JP" altLang="en-US" sz="1000" spc="70" dirty="0">
                <a:latin typeface="Meiryo UI" panose="020B0604030504040204" pitchFamily="34" charset="-128"/>
                <a:ea typeface="Meiryo UI" panose="020B0604030504040204" pitchFamily="34" charset="-128"/>
              </a:rPr>
              <a:t>自然の素晴らしさ、重要性が可視化される製品・サービスの提供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6" cy="1108445"/>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顧客に対して、販売サービス、プロダクトを生物多様性に</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dirty="0">
                <a:solidFill>
                  <a:srgbClr val="2B6454"/>
                </a:solidFill>
                <a:latin typeface="Meiryo UI" panose="020B0604030504040204" pitchFamily="34" charset="-128"/>
                <a:ea typeface="Meiryo UI" panose="020B0604030504040204" pitchFamily="34" charset="-128"/>
              </a:rPr>
              <a:t>配慮して利用するための情報提供、啓発</a:t>
            </a:r>
          </a:p>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生物多様性に配慮した製品の宣伝</a:t>
            </a:r>
          </a:p>
          <a:p>
            <a:pPr marL="171450" indent="-171450">
              <a:lnSpc>
                <a:spcPts val="1460"/>
              </a:lnSpc>
              <a:spcAft>
                <a:spcPts val="300"/>
              </a:spcAft>
              <a:buFont typeface="Arial" panose="020B0604020202020204" pitchFamily="34" charset="0"/>
              <a:buChar char="•"/>
            </a:pPr>
            <a:r>
              <a:rPr kumimoji="1" lang="ja-JP" altLang="en-US" sz="1000" spc="200" dirty="0">
                <a:solidFill>
                  <a:srgbClr val="2B6454"/>
                </a:solidFill>
                <a:latin typeface="Meiryo UI" panose="020B0604030504040204" pitchFamily="34" charset="-128"/>
                <a:ea typeface="Meiryo UI" panose="020B0604030504040204" pitchFamily="34" charset="-128"/>
              </a:rPr>
              <a:t>使用段階における省エネ・</a:t>
            </a:r>
            <a:r>
              <a:rPr kumimoji="1" lang="en" altLang="ja-JP" sz="1000" spc="200" dirty="0">
                <a:solidFill>
                  <a:srgbClr val="2B6454"/>
                </a:solidFill>
                <a:latin typeface="Meiryo UI" panose="020B0604030504040204" pitchFamily="34" charset="-128"/>
                <a:ea typeface="Meiryo UI" panose="020B0604030504040204" pitchFamily="34" charset="-128"/>
              </a:rPr>
              <a:t>GHG</a:t>
            </a:r>
            <a:r>
              <a:rPr kumimoji="1" lang="ja-JP" altLang="en-US" sz="1000" spc="200" dirty="0">
                <a:solidFill>
                  <a:srgbClr val="2B6454"/>
                </a:solidFill>
                <a:latin typeface="Meiryo UI" panose="020B0604030504040204" pitchFamily="34" charset="-128"/>
                <a:ea typeface="Meiryo UI" panose="020B0604030504040204" pitchFamily="34" charset="-128"/>
              </a:rPr>
              <a:t>排出量・水使用量削減に</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dirty="0">
                <a:solidFill>
                  <a:srgbClr val="2B6454"/>
                </a:solidFill>
                <a:latin typeface="Meiryo UI" panose="020B0604030504040204" pitchFamily="34" charset="-128"/>
                <a:ea typeface="Meiryo UI" panose="020B0604030504040204" pitchFamily="34" charset="-128"/>
              </a:rPr>
              <a:t>資する製品の展開</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492892"/>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使い捨てプラスチック包装材の利用削減</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騒音、振動、光害の軽減機能がついた製品の展開</a:t>
            </a:r>
            <a:endParaRPr kumimoji="1" lang="ja-JP" altLang="en-US"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1942461"/>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014954"/>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82301" y="975528"/>
            <a:ext cx="3910885" cy="688458"/>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環境負荷の高い製品・サービスに対する顧客の選好の低下</a:t>
            </a:r>
          </a:p>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環境負荷の高い製品・サービスに対する批判</a:t>
            </a:r>
          </a:p>
          <a:p>
            <a:pPr marL="171450" indent="-171450">
              <a:lnSpc>
                <a:spcPts val="1400"/>
              </a:lnSpc>
              <a:spcBef>
                <a:spcPts val="300"/>
              </a:spcBef>
              <a:buFont typeface="Arial" panose="020B0604020202020204" pitchFamily="34" charset="0"/>
              <a:buChar char="•"/>
            </a:pPr>
            <a:r>
              <a:rPr kumimoji="1" lang="ja-JP" altLang="en-US" sz="1000" spc="150" dirty="0">
                <a:latin typeface="Meiryo UI" panose="020B0604030504040204" pitchFamily="34" charset="-128"/>
                <a:ea typeface="Meiryo UI" panose="020B0604030504040204" pitchFamily="34" charset="-128"/>
              </a:rPr>
              <a:t>風水害の激甚化、土砂災害や浸水被害の増加</a:t>
            </a:r>
          </a:p>
        </p:txBody>
      </p:sp>
      <p:sp>
        <p:nvSpPr>
          <p:cNvPr id="36" name="角丸四角形 12">
            <a:extLst>
              <a:ext uri="{FF2B5EF4-FFF2-40B4-BE49-F238E27FC236}">
                <a16:creationId xmlns:a16="http://schemas.microsoft.com/office/drawing/2014/main" id="{100F21FF-801D-4D40-9082-B478493B2B03}"/>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374356D0-9CC0-4EB2-A406-8127F5145B36}"/>
              </a:ext>
            </a:extLst>
          </p:cNvPr>
          <p:cNvGrpSpPr/>
          <p:nvPr/>
        </p:nvGrpSpPr>
        <p:grpSpPr>
          <a:xfrm>
            <a:off x="55796" y="1265866"/>
            <a:ext cx="1249362" cy="437885"/>
            <a:chOff x="55796" y="1265866"/>
            <a:chExt cx="1249362" cy="437885"/>
          </a:xfrm>
        </p:grpSpPr>
        <p:sp>
          <p:nvSpPr>
            <p:cNvPr id="38" name="正方形/長方形 37">
              <a:extLst>
                <a:ext uri="{FF2B5EF4-FFF2-40B4-BE49-F238E27FC236}">
                  <a16:creationId xmlns:a16="http://schemas.microsoft.com/office/drawing/2014/main" id="{9B81D3FD-6BE3-4BC6-834E-7D95C471E4C9}"/>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7F6B4B0-3060-48ED-B81D-4A7F4D6F2F49}"/>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0" name="グループ化 39">
            <a:extLst>
              <a:ext uri="{FF2B5EF4-FFF2-40B4-BE49-F238E27FC236}">
                <a16:creationId xmlns:a16="http://schemas.microsoft.com/office/drawing/2014/main" id="{277F3BF5-7DEA-4E60-97C5-29E761E187FE}"/>
              </a:ext>
            </a:extLst>
          </p:cNvPr>
          <p:cNvGrpSpPr/>
          <p:nvPr/>
        </p:nvGrpSpPr>
        <p:grpSpPr>
          <a:xfrm>
            <a:off x="33797" y="2582889"/>
            <a:ext cx="1249362" cy="437885"/>
            <a:chOff x="33797" y="2582889"/>
            <a:chExt cx="1249362" cy="437885"/>
          </a:xfrm>
        </p:grpSpPr>
        <p:sp>
          <p:nvSpPr>
            <p:cNvPr id="41" name="正方形/長方形 40">
              <a:extLst>
                <a:ext uri="{FF2B5EF4-FFF2-40B4-BE49-F238E27FC236}">
                  <a16:creationId xmlns:a16="http://schemas.microsoft.com/office/drawing/2014/main" id="{1F4E2366-9D3D-4CCB-92AE-AD225ED58F04}"/>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FF34F6C-62E5-413B-BAF7-E6CF6DB5677F}"/>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43" name="テキスト ボックス 42">
            <a:extLst>
              <a:ext uri="{FF2B5EF4-FFF2-40B4-BE49-F238E27FC236}">
                <a16:creationId xmlns:a16="http://schemas.microsoft.com/office/drawing/2014/main" id="{B2661E33-586E-4771-985A-BCB7E46B4A97}"/>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44" name="角丸四角形 12">
            <a:extLst>
              <a:ext uri="{FF2B5EF4-FFF2-40B4-BE49-F238E27FC236}">
                <a16:creationId xmlns:a16="http://schemas.microsoft.com/office/drawing/2014/main" id="{AB29BF87-726D-4A45-AF6F-50CA0F0323B2}"/>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D154C2D1-E0BF-4E21-9F1F-66692BF3BDF6}"/>
              </a:ext>
            </a:extLst>
          </p:cNvPr>
          <p:cNvGrpSpPr/>
          <p:nvPr/>
        </p:nvGrpSpPr>
        <p:grpSpPr>
          <a:xfrm>
            <a:off x="4168911" y="834568"/>
            <a:ext cx="548518" cy="2650155"/>
            <a:chOff x="3869349" y="518571"/>
            <a:chExt cx="711436" cy="2740762"/>
          </a:xfrm>
        </p:grpSpPr>
        <p:sp>
          <p:nvSpPr>
            <p:cNvPr id="46" name="下矢印 6">
              <a:extLst>
                <a:ext uri="{FF2B5EF4-FFF2-40B4-BE49-F238E27FC236}">
                  <a16:creationId xmlns:a16="http://schemas.microsoft.com/office/drawing/2014/main" id="{066C9D62-BB93-4CB8-9D1A-0AA6293AF68D}"/>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7">
              <a:extLst>
                <a:ext uri="{FF2B5EF4-FFF2-40B4-BE49-F238E27FC236}">
                  <a16:creationId xmlns:a16="http://schemas.microsoft.com/office/drawing/2014/main" id="{3E2661E1-BA48-4BBD-A497-94BA6463E7DD}"/>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正方形/長方形 33">
            <a:extLst>
              <a:ext uri="{FF2B5EF4-FFF2-40B4-BE49-F238E27FC236}">
                <a16:creationId xmlns:a16="http://schemas.microsoft.com/office/drawing/2014/main" id="{2EBC9F04-F594-4D87-8034-95E86C89F276}"/>
              </a:ext>
            </a:extLst>
          </p:cNvPr>
          <p:cNvSpPr/>
          <p:nvPr/>
        </p:nvSpPr>
        <p:spPr>
          <a:xfrm>
            <a:off x="1833955" y="1700396"/>
            <a:ext cx="1182237" cy="204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エネルギー資源の供給</a:t>
            </a:r>
          </a:p>
        </p:txBody>
      </p:sp>
      <p:sp>
        <p:nvSpPr>
          <p:cNvPr id="35" name="正方形/長方形 34">
            <a:extLst>
              <a:ext uri="{FF2B5EF4-FFF2-40B4-BE49-F238E27FC236}">
                <a16:creationId xmlns:a16="http://schemas.microsoft.com/office/drawing/2014/main" id="{92F68B04-F4B6-4E36-9D1B-1A509497349C}"/>
              </a:ext>
            </a:extLst>
          </p:cNvPr>
          <p:cNvSpPr/>
          <p:nvPr/>
        </p:nvSpPr>
        <p:spPr>
          <a:xfrm>
            <a:off x="3131117" y="1669845"/>
            <a:ext cx="871372" cy="301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被写体としての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美しい自然景観</a:t>
            </a:r>
          </a:p>
        </p:txBody>
      </p:sp>
      <p:sp>
        <p:nvSpPr>
          <p:cNvPr id="48" name="正方形/長方形 47">
            <a:extLst>
              <a:ext uri="{FF2B5EF4-FFF2-40B4-BE49-F238E27FC236}">
                <a16:creationId xmlns:a16="http://schemas.microsoft.com/office/drawing/2014/main" id="{117C2D93-9087-499E-BFB1-4B7496EB2246}"/>
              </a:ext>
            </a:extLst>
          </p:cNvPr>
          <p:cNvSpPr/>
          <p:nvPr/>
        </p:nvSpPr>
        <p:spPr>
          <a:xfrm>
            <a:off x="2599606" y="2749914"/>
            <a:ext cx="793207" cy="700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50" dirty="0">
                <a:solidFill>
                  <a:schemeClr val="tx1"/>
                </a:solidFill>
                <a:latin typeface="Meiryo UI" panose="020B0604030504040204" pitchFamily="34" charset="-128"/>
                <a:ea typeface="Meiryo UI" panose="020B0604030504040204" pitchFamily="34" charset="-128"/>
              </a:rPr>
              <a:t>プラスチック包装材の非意図的な流出</a:t>
            </a:r>
          </a:p>
        </p:txBody>
      </p:sp>
      <p:sp>
        <p:nvSpPr>
          <p:cNvPr id="49" name="正方形/長方形 48">
            <a:extLst>
              <a:ext uri="{FF2B5EF4-FFF2-40B4-BE49-F238E27FC236}">
                <a16:creationId xmlns:a16="http://schemas.microsoft.com/office/drawing/2014/main" id="{6A67B0E7-20D8-403D-A380-72FE4C34D8A1}"/>
              </a:ext>
            </a:extLst>
          </p:cNvPr>
          <p:cNvSpPr/>
          <p:nvPr/>
        </p:nvSpPr>
        <p:spPr>
          <a:xfrm>
            <a:off x="903507" y="2741132"/>
            <a:ext cx="663433" cy="309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水資源の過剰利用・生物由来材の利用</a:t>
            </a:r>
          </a:p>
        </p:txBody>
      </p:sp>
      <p:sp>
        <p:nvSpPr>
          <p:cNvPr id="50" name="正方形/長方形 49">
            <a:extLst>
              <a:ext uri="{FF2B5EF4-FFF2-40B4-BE49-F238E27FC236}">
                <a16:creationId xmlns:a16="http://schemas.microsoft.com/office/drawing/2014/main" id="{75FD52EF-BE57-4AD3-8ADB-AAF4F986AD24}"/>
              </a:ext>
            </a:extLst>
          </p:cNvPr>
          <p:cNvSpPr/>
          <p:nvPr/>
        </p:nvSpPr>
        <p:spPr>
          <a:xfrm>
            <a:off x="2067089" y="2749914"/>
            <a:ext cx="687241" cy="527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開封時の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廃棄物の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排出（主に包装材）</a:t>
            </a:r>
          </a:p>
        </p:txBody>
      </p:sp>
      <p:sp>
        <p:nvSpPr>
          <p:cNvPr id="51" name="正方形/長方形 50">
            <a:extLst>
              <a:ext uri="{FF2B5EF4-FFF2-40B4-BE49-F238E27FC236}">
                <a16:creationId xmlns:a16="http://schemas.microsoft.com/office/drawing/2014/main" id="{B4E2B809-9A53-49FB-958B-E6E403EC5EC9}"/>
              </a:ext>
            </a:extLst>
          </p:cNvPr>
          <p:cNvSpPr/>
          <p:nvPr/>
        </p:nvSpPr>
        <p:spPr>
          <a:xfrm>
            <a:off x="3378493" y="2782503"/>
            <a:ext cx="734225" cy="44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騒音・振動・</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光による</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生態系</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への影響</a:t>
            </a:r>
          </a:p>
        </p:txBody>
      </p:sp>
      <p:sp>
        <p:nvSpPr>
          <p:cNvPr id="52" name="正方形/長方形 51">
            <a:extLst>
              <a:ext uri="{FF2B5EF4-FFF2-40B4-BE49-F238E27FC236}">
                <a16:creationId xmlns:a16="http://schemas.microsoft.com/office/drawing/2014/main" id="{21E49A22-8A6E-42F2-A4C7-0FA75605297F}"/>
              </a:ext>
            </a:extLst>
          </p:cNvPr>
          <p:cNvSpPr/>
          <p:nvPr/>
        </p:nvSpPr>
        <p:spPr>
          <a:xfrm>
            <a:off x="1446073" y="2749914"/>
            <a:ext cx="676160" cy="19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en-US" altLang="ja-JP" sz="700" spc="100" dirty="0">
                <a:solidFill>
                  <a:schemeClr val="tx1"/>
                </a:solidFill>
                <a:latin typeface="Meiryo UI" panose="020B0604030504040204" pitchFamily="34" charset="-128"/>
                <a:ea typeface="Meiryo UI" panose="020B0604030504040204" pitchFamily="34" charset="-128"/>
              </a:rPr>
              <a:t>GHG</a:t>
            </a:r>
            <a:r>
              <a:rPr lang="ja-JP" altLang="en-US" sz="700" spc="100" dirty="0">
                <a:solidFill>
                  <a:schemeClr val="tx1"/>
                </a:solidFill>
                <a:latin typeface="Meiryo UI" panose="020B0604030504040204" pitchFamily="34" charset="-128"/>
                <a:ea typeface="Meiryo UI" panose="020B0604030504040204" pitchFamily="34" charset="-128"/>
              </a:rPr>
              <a:t>排出</a:t>
            </a:r>
          </a:p>
        </p:txBody>
      </p:sp>
      <p:pic>
        <p:nvPicPr>
          <p:cNvPr id="53" name="図 52" descr="ストリート が含まれている画像&#10;&#10;AI によって生成されたコンテンツは間違っている可能性があります。">
            <a:extLst>
              <a:ext uri="{FF2B5EF4-FFF2-40B4-BE49-F238E27FC236}">
                <a16:creationId xmlns:a16="http://schemas.microsoft.com/office/drawing/2014/main" id="{4CE1030A-84E1-43BF-8C86-FA98BC283B17}"/>
              </a:ext>
            </a:extLst>
          </p:cNvPr>
          <p:cNvPicPr>
            <a:picLocks noChangeAspect="1"/>
          </p:cNvPicPr>
          <p:nvPr/>
        </p:nvPicPr>
        <p:blipFill>
          <a:blip r:embed="rId7"/>
          <a:stretch>
            <a:fillRect/>
          </a:stretch>
        </p:blipFill>
        <p:spPr>
          <a:xfrm>
            <a:off x="3457884" y="2359858"/>
            <a:ext cx="555857" cy="437738"/>
          </a:xfrm>
          <a:prstGeom prst="rect">
            <a:avLst/>
          </a:prstGeom>
        </p:spPr>
      </p:pic>
      <p:pic>
        <p:nvPicPr>
          <p:cNvPr id="55" name="図 54"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C1AB7AEC-95B0-4E5E-A3B4-3800EFD8D65C}"/>
              </a:ext>
            </a:extLst>
          </p:cNvPr>
          <p:cNvPicPr>
            <a:picLocks noChangeAspect="1"/>
          </p:cNvPicPr>
          <p:nvPr/>
        </p:nvPicPr>
        <p:blipFill>
          <a:blip r:embed="rId8"/>
          <a:stretch>
            <a:fillRect/>
          </a:stretch>
        </p:blipFill>
        <p:spPr>
          <a:xfrm>
            <a:off x="1506965" y="2336374"/>
            <a:ext cx="567968" cy="404758"/>
          </a:xfrm>
          <a:prstGeom prst="rect">
            <a:avLst/>
          </a:prstGeom>
        </p:spPr>
      </p:pic>
      <p:pic>
        <p:nvPicPr>
          <p:cNvPr id="56" name="図 55">
            <a:extLst>
              <a:ext uri="{FF2B5EF4-FFF2-40B4-BE49-F238E27FC236}">
                <a16:creationId xmlns:a16="http://schemas.microsoft.com/office/drawing/2014/main" id="{F93FB337-9B6D-454F-A5F6-9ECE735D4188}"/>
              </a:ext>
            </a:extLst>
          </p:cNvPr>
          <p:cNvPicPr>
            <a:picLocks noChangeAspect="1"/>
          </p:cNvPicPr>
          <p:nvPr/>
        </p:nvPicPr>
        <p:blipFill>
          <a:blip r:embed="rId9"/>
          <a:stretch>
            <a:fillRect/>
          </a:stretch>
        </p:blipFill>
        <p:spPr>
          <a:xfrm>
            <a:off x="954908" y="2329665"/>
            <a:ext cx="463621" cy="428498"/>
          </a:xfrm>
          <a:prstGeom prst="rect">
            <a:avLst/>
          </a:prstGeom>
        </p:spPr>
      </p:pic>
      <p:pic>
        <p:nvPicPr>
          <p:cNvPr id="57" name="図 56">
            <a:extLst>
              <a:ext uri="{FF2B5EF4-FFF2-40B4-BE49-F238E27FC236}">
                <a16:creationId xmlns:a16="http://schemas.microsoft.com/office/drawing/2014/main" id="{3738FE0F-A01D-44C4-AEAA-EFA5816EC011}"/>
              </a:ext>
            </a:extLst>
          </p:cNvPr>
          <p:cNvPicPr>
            <a:picLocks noChangeAspect="1"/>
          </p:cNvPicPr>
          <p:nvPr/>
        </p:nvPicPr>
        <p:blipFill>
          <a:blip r:embed="rId10"/>
          <a:stretch>
            <a:fillRect/>
          </a:stretch>
        </p:blipFill>
        <p:spPr>
          <a:xfrm>
            <a:off x="2090779" y="2402993"/>
            <a:ext cx="571737" cy="330075"/>
          </a:xfrm>
          <a:prstGeom prst="rect">
            <a:avLst/>
          </a:prstGeom>
        </p:spPr>
      </p:pic>
      <p:pic>
        <p:nvPicPr>
          <p:cNvPr id="58" name="図 57" descr="等高線グラフ が含まれている画像&#10;&#10;AI によって生成されたコンテンツは間違っている可能性があります。">
            <a:extLst>
              <a:ext uri="{FF2B5EF4-FFF2-40B4-BE49-F238E27FC236}">
                <a16:creationId xmlns:a16="http://schemas.microsoft.com/office/drawing/2014/main" id="{E3760B81-0C48-4552-A7B5-7A58EF75F32B}"/>
              </a:ext>
            </a:extLst>
          </p:cNvPr>
          <p:cNvPicPr>
            <a:picLocks noChangeAspect="1"/>
          </p:cNvPicPr>
          <p:nvPr/>
        </p:nvPicPr>
        <p:blipFill>
          <a:blip r:embed="rId11"/>
          <a:stretch>
            <a:fillRect/>
          </a:stretch>
        </p:blipFill>
        <p:spPr>
          <a:xfrm>
            <a:off x="3105345" y="1126434"/>
            <a:ext cx="833539" cy="551658"/>
          </a:xfrm>
          <a:prstGeom prst="rect">
            <a:avLst/>
          </a:prstGeom>
        </p:spPr>
      </p:pic>
      <p:sp>
        <p:nvSpPr>
          <p:cNvPr id="59" name="正方形/長方形 58">
            <a:extLst>
              <a:ext uri="{FF2B5EF4-FFF2-40B4-BE49-F238E27FC236}">
                <a16:creationId xmlns:a16="http://schemas.microsoft.com/office/drawing/2014/main" id="{B5CA1EF6-C16E-42E1-A5D8-F3A812AB5FA5}"/>
              </a:ext>
            </a:extLst>
          </p:cNvPr>
          <p:cNvSpPr/>
          <p:nvPr/>
        </p:nvSpPr>
        <p:spPr>
          <a:xfrm>
            <a:off x="1047251" y="1654410"/>
            <a:ext cx="784373" cy="260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lnSpc>
                <a:spcPts val="1360"/>
              </a:lnSpc>
            </a:pPr>
            <a:r>
              <a:rPr lang="ja-JP" altLang="en-US" sz="700" spc="100" dirty="0">
                <a:solidFill>
                  <a:schemeClr val="tx1"/>
                </a:solidFill>
                <a:latin typeface="Meiryo UI" panose="020B0604030504040204" pitchFamily="34" charset="-128"/>
                <a:ea typeface="Meiryo UI" panose="020B0604030504040204" pitchFamily="34" charset="-128"/>
              </a:rPr>
              <a:t>水資源の供給</a:t>
            </a:r>
          </a:p>
        </p:txBody>
      </p:sp>
      <p:pic>
        <p:nvPicPr>
          <p:cNvPr id="60" name="図 59" descr="背景パターン&#10;&#10;AI によって生成されたコンテンツは間違っている可能性があります。">
            <a:extLst>
              <a:ext uri="{FF2B5EF4-FFF2-40B4-BE49-F238E27FC236}">
                <a16:creationId xmlns:a16="http://schemas.microsoft.com/office/drawing/2014/main" id="{47566CFF-34AF-4CBB-8002-5014736F36EE}"/>
              </a:ext>
            </a:extLst>
          </p:cNvPr>
          <p:cNvPicPr>
            <a:picLocks noChangeAspect="1"/>
          </p:cNvPicPr>
          <p:nvPr/>
        </p:nvPicPr>
        <p:blipFill>
          <a:blip r:embed="rId12"/>
          <a:stretch>
            <a:fillRect/>
          </a:stretch>
        </p:blipFill>
        <p:spPr>
          <a:xfrm>
            <a:off x="2684334" y="2350177"/>
            <a:ext cx="649485" cy="428498"/>
          </a:xfrm>
          <a:prstGeom prst="rect">
            <a:avLst/>
          </a:prstGeom>
        </p:spPr>
      </p:pic>
      <p:pic>
        <p:nvPicPr>
          <p:cNvPr id="61" name="図 60" descr="レゴ が含まれている画像&#10;&#10;AI によって生成されたコンテンツは間違っている可能性があります。">
            <a:extLst>
              <a:ext uri="{FF2B5EF4-FFF2-40B4-BE49-F238E27FC236}">
                <a16:creationId xmlns:a16="http://schemas.microsoft.com/office/drawing/2014/main" id="{A1EA2010-3A2A-4CE3-A4B3-0B7E09815D0E}"/>
              </a:ext>
            </a:extLst>
          </p:cNvPr>
          <p:cNvPicPr>
            <a:picLocks noChangeAspect="1"/>
          </p:cNvPicPr>
          <p:nvPr/>
        </p:nvPicPr>
        <p:blipFill>
          <a:blip r:embed="rId13"/>
          <a:stretch>
            <a:fillRect/>
          </a:stretch>
        </p:blipFill>
        <p:spPr>
          <a:xfrm>
            <a:off x="1063620" y="1147943"/>
            <a:ext cx="775764" cy="513421"/>
          </a:xfrm>
          <a:prstGeom prst="rect">
            <a:avLst/>
          </a:prstGeom>
        </p:spPr>
      </p:pic>
      <p:pic>
        <p:nvPicPr>
          <p:cNvPr id="62" name="図 61">
            <a:extLst>
              <a:ext uri="{FF2B5EF4-FFF2-40B4-BE49-F238E27FC236}">
                <a16:creationId xmlns:a16="http://schemas.microsoft.com/office/drawing/2014/main" id="{59A7FA97-CDE5-4CE1-BE26-0695C9088CAE}"/>
              </a:ext>
            </a:extLst>
          </p:cNvPr>
          <p:cNvPicPr>
            <a:picLocks noChangeAspect="1"/>
          </p:cNvPicPr>
          <p:nvPr/>
        </p:nvPicPr>
        <p:blipFill>
          <a:blip r:embed="rId14"/>
          <a:stretch>
            <a:fillRect/>
          </a:stretch>
        </p:blipFill>
        <p:spPr>
          <a:xfrm>
            <a:off x="2003103" y="1080509"/>
            <a:ext cx="812365" cy="595987"/>
          </a:xfrm>
          <a:prstGeom prst="rect">
            <a:avLst/>
          </a:prstGeom>
        </p:spPr>
      </p:pic>
    </p:spTree>
    <p:extLst>
      <p:ext uri="{BB962C8B-B14F-4D97-AF65-F5344CB8AC3E}">
        <p14:creationId xmlns:p14="http://schemas.microsoft.com/office/powerpoint/2010/main" val="416884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5" name="角丸四角形 3">
            <a:extLst>
              <a:ext uri="{FF2B5EF4-FFF2-40B4-BE49-F238E27FC236}">
                <a16:creationId xmlns:a16="http://schemas.microsoft.com/office/drawing/2014/main" id="{03503A1F-93C4-4C7B-9FCE-3AAA8C2E6108}"/>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1" name="下矢印 6">
            <a:extLst>
              <a:ext uri="{FF2B5EF4-FFF2-40B4-BE49-F238E27FC236}">
                <a16:creationId xmlns:a16="http://schemas.microsoft.com/office/drawing/2014/main" id="{C4BB70E4-7199-49B7-97BB-769251C4ECF8}"/>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32" name="下矢印 7">
            <a:extLst>
              <a:ext uri="{FF2B5EF4-FFF2-40B4-BE49-F238E27FC236}">
                <a16:creationId xmlns:a16="http://schemas.microsoft.com/office/drawing/2014/main" id="{A8021190-177C-4EF7-A1B2-25406813CEA2}"/>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2">
            <a:extLst>
              <a:ext uri="{FF2B5EF4-FFF2-40B4-BE49-F238E27FC236}">
                <a16:creationId xmlns:a16="http://schemas.microsoft.com/office/drawing/2014/main" id="{74563C78-70C6-46AB-921A-55075857752D}"/>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6335857-B52D-4744-8FD5-1E40B79BD427}"/>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9" name="テキスト ボックス 38">
            <a:extLst>
              <a:ext uri="{FF2B5EF4-FFF2-40B4-BE49-F238E27FC236}">
                <a16:creationId xmlns:a16="http://schemas.microsoft.com/office/drawing/2014/main" id="{0AFB0C1B-988A-4E10-BDF1-505400A6E35F}"/>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22</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６．回収・リサイクル・廃棄（</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640"/>
              </a:lnSpc>
              <a:defRPr/>
            </a:pPr>
            <a:r>
              <a:rPr lang="ja-JP" altLang="en-US" sz="1600" b="1" spc="25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a:solidFill>
                  <a:schemeClr val="bg1"/>
                </a:solidFill>
                <a:latin typeface="Meiryo UI" panose="020B0604030504040204" pitchFamily="34" charset="-128"/>
                <a:ea typeface="Meiryo UI" panose="020B0604030504040204" pitchFamily="34" charset="-128"/>
              </a:rPr>
              <a:t>（回収・リサイクル・廃棄）</a:t>
            </a:r>
            <a:endParaRPr lang="ja-JP" altLang="en-US" sz="1100" b="1" dirty="0">
              <a:solidFill>
                <a:schemeClr val="bg1"/>
              </a:solidFill>
              <a:latin typeface="Meiryo UI" panose="020B0604030504040204" pitchFamily="34" charset="-128"/>
              <a:ea typeface="Meiryo UI" panose="020B0604030504040204" pitchFamily="34" charset="-128"/>
            </a:endParaRPr>
          </a:p>
        </p:txBody>
      </p:sp>
      <p:sp>
        <p:nvSpPr>
          <p:cNvPr id="36" name="正方形/長方形 35">
            <a:extLst>
              <a:ext uri="{FF2B5EF4-FFF2-40B4-BE49-F238E27FC236}">
                <a16:creationId xmlns:a16="http://schemas.microsoft.com/office/drawing/2014/main" id="{DE7B74E7-A079-3D25-2D75-5458F2C26EF0}"/>
              </a:ext>
            </a:extLst>
          </p:cNvPr>
          <p:cNvSpPr/>
          <p:nvPr/>
        </p:nvSpPr>
        <p:spPr>
          <a:xfrm>
            <a:off x="6161999" y="2035246"/>
            <a:ext cx="179481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大気・水・土壌の浄化・調整</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3754127" y="4326074"/>
            <a:ext cx="2001517"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dirty="0">
                <a:solidFill>
                  <a:schemeClr val="tx1"/>
                </a:solidFill>
                <a:latin typeface="Meiryo UI" panose="020B0604030504040204" pitchFamily="34" charset="-128"/>
                <a:ea typeface="Meiryo UI" panose="020B0604030504040204" pitchFamily="34" charset="-128"/>
              </a:rPr>
              <a:t>プラスチック包装材、</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dirty="0">
                <a:solidFill>
                  <a:schemeClr val="tx1"/>
                </a:solidFill>
                <a:latin typeface="Meiryo UI" panose="020B0604030504040204" pitchFamily="34" charset="-128"/>
                <a:ea typeface="Meiryo UI" panose="020B0604030504040204" pitchFamily="34" charset="-128"/>
              </a:rPr>
              <a:t>緩衝材の非意図的な流出</a:t>
            </a: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757811" y="4326074"/>
            <a:ext cx="17296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40">
                <a:solidFill>
                  <a:schemeClr val="tx1"/>
                </a:solidFill>
                <a:latin typeface="Meiryo UI" panose="020B0604030504040204" pitchFamily="34" charset="-128"/>
                <a:ea typeface="Meiryo UI" panose="020B0604030504040204" pitchFamily="34" charset="-128"/>
              </a:rPr>
              <a:t>不適切な管理による</a:t>
            </a:r>
            <a:endParaRPr lang="en-US" altLang="ja-JP" sz="1000" spc="14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40">
                <a:solidFill>
                  <a:schemeClr val="tx1"/>
                </a:solidFill>
                <a:latin typeface="Meiryo UI" panose="020B0604030504040204" pitchFamily="34" charset="-128"/>
                <a:ea typeface="Meiryo UI" panose="020B0604030504040204" pitchFamily="34" charset="-128"/>
              </a:rPr>
              <a:t>有害化学物質の流出</a:t>
            </a:r>
            <a:endParaRPr lang="ja-JP" altLang="en-US" sz="1000" spc="140" dirty="0">
              <a:solidFill>
                <a:schemeClr val="tx1"/>
              </a:solidFill>
              <a:latin typeface="Meiryo UI" panose="020B0604030504040204" pitchFamily="34" charset="-128"/>
              <a:ea typeface="Meiryo UI" panose="020B0604030504040204" pitchFamily="34" charset="-128"/>
            </a:endParaRPr>
          </a:p>
        </p:txBody>
      </p:sp>
      <p:sp>
        <p:nvSpPr>
          <p:cNvPr id="55" name="正方形/長方形 54">
            <a:extLst>
              <a:ext uri="{FF2B5EF4-FFF2-40B4-BE49-F238E27FC236}">
                <a16:creationId xmlns:a16="http://schemas.microsoft.com/office/drawing/2014/main" id="{0E8EE655-4024-7202-AD63-E3CE4B0F6025}"/>
              </a:ext>
            </a:extLst>
          </p:cNvPr>
          <p:cNvSpPr/>
          <p:nvPr/>
        </p:nvSpPr>
        <p:spPr>
          <a:xfrm>
            <a:off x="5895441" y="4326074"/>
            <a:ext cx="237276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リサイクルできない廃棄物の排出</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10C21505-CE01-9207-A42A-D4B8BA553FAA}"/>
              </a:ext>
            </a:extLst>
          </p:cNvPr>
          <p:cNvPicPr>
            <a:picLocks noChangeAspect="1"/>
          </p:cNvPicPr>
          <p:nvPr/>
        </p:nvPicPr>
        <p:blipFill>
          <a:blip r:embed="rId4"/>
          <a:stretch>
            <a:fillRect/>
          </a:stretch>
        </p:blipFill>
        <p:spPr>
          <a:xfrm>
            <a:off x="6293107" y="3285015"/>
            <a:ext cx="1671405" cy="964939"/>
          </a:xfrm>
          <a:prstGeom prst="rect">
            <a:avLst/>
          </a:prstGeom>
        </p:spPr>
      </p:pic>
      <p:pic>
        <p:nvPicPr>
          <p:cNvPr id="15" name="図 14">
            <a:extLst>
              <a:ext uri="{FF2B5EF4-FFF2-40B4-BE49-F238E27FC236}">
                <a16:creationId xmlns:a16="http://schemas.microsoft.com/office/drawing/2014/main" id="{C53B5CAF-45EB-1482-BFFD-B34AC84F713A}"/>
              </a:ext>
            </a:extLst>
          </p:cNvPr>
          <p:cNvPicPr>
            <a:picLocks noChangeAspect="1"/>
          </p:cNvPicPr>
          <p:nvPr/>
        </p:nvPicPr>
        <p:blipFill>
          <a:blip r:embed="rId5"/>
          <a:stretch>
            <a:fillRect/>
          </a:stretch>
        </p:blipFill>
        <p:spPr>
          <a:xfrm>
            <a:off x="1971804" y="3113333"/>
            <a:ext cx="1368000" cy="1169740"/>
          </a:xfrm>
          <a:prstGeom prst="rect">
            <a:avLst/>
          </a:prstGeom>
        </p:spPr>
      </p:pic>
      <p:sp>
        <p:nvSpPr>
          <p:cNvPr id="24" name="正方形/長方形 23">
            <a:extLst>
              <a:ext uri="{FF2B5EF4-FFF2-40B4-BE49-F238E27FC236}">
                <a16:creationId xmlns:a16="http://schemas.microsoft.com/office/drawing/2014/main" id="{4E1D2172-1E01-07AE-2EDB-752845E32908}"/>
              </a:ext>
            </a:extLst>
          </p:cNvPr>
          <p:cNvSpPr/>
          <p:nvPr/>
        </p:nvSpPr>
        <p:spPr>
          <a:xfrm>
            <a:off x="2061666" y="2035246"/>
            <a:ext cx="1069200"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水資源の供給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DE9B1369-AF57-3CD6-1391-743E43AD2F2C}"/>
              </a:ext>
            </a:extLst>
          </p:cNvPr>
          <p:cNvSpPr/>
          <p:nvPr/>
        </p:nvSpPr>
        <p:spPr>
          <a:xfrm>
            <a:off x="3972177" y="2035246"/>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エネルギー資源の供給</a:t>
            </a:r>
            <a:endParaRPr lang="ja-JP" altLang="en-US" sz="1000" spc="100" dirty="0">
              <a:solidFill>
                <a:schemeClr val="tx1"/>
              </a:solidFill>
              <a:latin typeface="Meiryo UI" panose="020B0604030504040204" pitchFamily="34" charset="-128"/>
              <a:ea typeface="Meiryo UI" panose="020B0604030504040204" pitchFamily="34" charset="-128"/>
            </a:endParaRPr>
          </a:p>
        </p:txBody>
      </p:sp>
      <p:pic>
        <p:nvPicPr>
          <p:cNvPr id="23" name="図 22" descr="背景パターン&#10;&#10;AI によって生成されたコンテンツは間違っている可能性があります。">
            <a:extLst>
              <a:ext uri="{FF2B5EF4-FFF2-40B4-BE49-F238E27FC236}">
                <a16:creationId xmlns:a16="http://schemas.microsoft.com/office/drawing/2014/main" id="{C56FD422-0E24-F73F-30A0-3E28CADF0FAE}"/>
              </a:ext>
            </a:extLst>
          </p:cNvPr>
          <p:cNvPicPr>
            <a:picLocks noChangeAspect="1"/>
          </p:cNvPicPr>
          <p:nvPr/>
        </p:nvPicPr>
        <p:blipFill>
          <a:blip r:embed="rId6"/>
          <a:stretch>
            <a:fillRect/>
          </a:stretch>
        </p:blipFill>
        <p:spPr>
          <a:xfrm>
            <a:off x="3873678" y="3173910"/>
            <a:ext cx="1710901" cy="1128769"/>
          </a:xfrm>
          <a:prstGeom prst="rect">
            <a:avLst/>
          </a:prstGeom>
        </p:spPr>
      </p:pic>
      <p:sp>
        <p:nvSpPr>
          <p:cNvPr id="30" name="正方形/長方形 29">
            <a:extLst>
              <a:ext uri="{FF2B5EF4-FFF2-40B4-BE49-F238E27FC236}">
                <a16:creationId xmlns:a16="http://schemas.microsoft.com/office/drawing/2014/main" id="{DF727871-61D5-4F68-A32C-FEFD72B0CF5C}"/>
              </a:ext>
            </a:extLst>
          </p:cNvPr>
          <p:cNvSpPr/>
          <p:nvPr/>
        </p:nvSpPr>
        <p:spPr>
          <a:xfrm>
            <a:off x="3722415" y="675458"/>
            <a:ext cx="1893182" cy="1337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248030AF-94AD-0E54-5F58-F964C88C8088}"/>
              </a:ext>
            </a:extLst>
          </p:cNvPr>
          <p:cNvPicPr>
            <a:picLocks noChangeAspect="1"/>
          </p:cNvPicPr>
          <p:nvPr/>
        </p:nvPicPr>
        <p:blipFill>
          <a:blip r:embed="rId7"/>
          <a:stretch>
            <a:fillRect/>
          </a:stretch>
        </p:blipFill>
        <p:spPr>
          <a:xfrm>
            <a:off x="3873637" y="693958"/>
            <a:ext cx="1765802" cy="1295471"/>
          </a:xfrm>
          <a:prstGeom prst="rect">
            <a:avLst/>
          </a:prstGeom>
        </p:spPr>
      </p:pic>
      <p:sp>
        <p:nvSpPr>
          <p:cNvPr id="33" name="正方形/長方形 32">
            <a:extLst>
              <a:ext uri="{FF2B5EF4-FFF2-40B4-BE49-F238E27FC236}">
                <a16:creationId xmlns:a16="http://schemas.microsoft.com/office/drawing/2014/main" id="{A3D2FD28-0013-4D6E-954C-A97304A01FF0}"/>
              </a:ext>
            </a:extLst>
          </p:cNvPr>
          <p:cNvSpPr/>
          <p:nvPr/>
        </p:nvSpPr>
        <p:spPr>
          <a:xfrm>
            <a:off x="1820573" y="754571"/>
            <a:ext cx="1686244" cy="1009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レゴ が含まれている画像&#10;&#10;AI によって生成されたコンテンツは間違っている可能性があります。">
            <a:extLst>
              <a:ext uri="{FF2B5EF4-FFF2-40B4-BE49-F238E27FC236}">
                <a16:creationId xmlns:a16="http://schemas.microsoft.com/office/drawing/2014/main" id="{30DF97E7-3A1D-2D1E-0331-9D0AD775DD40}"/>
              </a:ext>
            </a:extLst>
          </p:cNvPr>
          <p:cNvPicPr>
            <a:picLocks noChangeAspect="1"/>
          </p:cNvPicPr>
          <p:nvPr/>
        </p:nvPicPr>
        <p:blipFill>
          <a:blip r:embed="rId8"/>
          <a:stretch>
            <a:fillRect/>
          </a:stretch>
        </p:blipFill>
        <p:spPr>
          <a:xfrm>
            <a:off x="1867559" y="814359"/>
            <a:ext cx="1686244" cy="1116000"/>
          </a:xfrm>
          <a:prstGeom prst="rect">
            <a:avLst/>
          </a:prstGeom>
        </p:spPr>
      </p:pic>
      <p:sp>
        <p:nvSpPr>
          <p:cNvPr id="34" name="正方形/長方形 33">
            <a:extLst>
              <a:ext uri="{FF2B5EF4-FFF2-40B4-BE49-F238E27FC236}">
                <a16:creationId xmlns:a16="http://schemas.microsoft.com/office/drawing/2014/main" id="{A7922D9B-3F82-416B-8AF2-1D0FE94359FC}"/>
              </a:ext>
            </a:extLst>
          </p:cNvPr>
          <p:cNvSpPr/>
          <p:nvPr/>
        </p:nvSpPr>
        <p:spPr>
          <a:xfrm>
            <a:off x="5883037" y="821786"/>
            <a:ext cx="2144963"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時計 が含まれている画像&#10;&#10;AI によって生成されたコンテンツは間違っている可能性があります。">
            <a:extLst>
              <a:ext uri="{FF2B5EF4-FFF2-40B4-BE49-F238E27FC236}">
                <a16:creationId xmlns:a16="http://schemas.microsoft.com/office/drawing/2014/main" id="{35489940-1B5A-36E3-CD7E-3E098B4B8851}"/>
              </a:ext>
            </a:extLst>
          </p:cNvPr>
          <p:cNvPicPr>
            <a:picLocks noChangeAspect="1"/>
          </p:cNvPicPr>
          <p:nvPr/>
        </p:nvPicPr>
        <p:blipFill>
          <a:blip r:embed="rId9"/>
          <a:stretch>
            <a:fillRect/>
          </a:stretch>
        </p:blipFill>
        <p:spPr>
          <a:xfrm>
            <a:off x="5950986" y="916283"/>
            <a:ext cx="2124000" cy="883957"/>
          </a:xfrm>
          <a:prstGeom prst="rect">
            <a:avLst/>
          </a:prstGeom>
        </p:spPr>
      </p:pic>
    </p:spTree>
    <p:extLst>
      <p:ext uri="{BB962C8B-B14F-4D97-AF65-F5344CB8AC3E}">
        <p14:creationId xmlns:p14="http://schemas.microsoft.com/office/powerpoint/2010/main" val="18844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2159876"/>
            <a:ext cx="4016459" cy="11160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1"/>
            <a:ext cx="4016459" cy="1116000"/>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7489" y="3653244"/>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23</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６．回収・リサイクル・廃棄（リスク・機会とアクション）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73835" y="2392945"/>
            <a:ext cx="3910884" cy="688458"/>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希少資源や都市鉱山のリサイクルによる調達コストの削減</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回収・再資源化、リファービッシュによる環境負荷低減</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資源の再利用・リサイクルによる資源採掘の環境負荷低減</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7" y="3888000"/>
            <a:ext cx="4063706" cy="492892"/>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使用済み製品の回収・リサイクルによる効率的な資源回収</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リサイクルプラントにおける汚染物質の適正処理</a:t>
            </a: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454420"/>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使用済み製品の適正な処理や、使い捨てプラスチック包装材、緩衝材の分別回収の促進・啓発</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1984857"/>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2057350"/>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73834" y="1013831"/>
            <a:ext cx="4011647" cy="649986"/>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20">
                <a:latin typeface="Meiryo UI" panose="020B0604030504040204" pitchFamily="34" charset="-128"/>
                <a:ea typeface="Meiryo UI" panose="020B0604030504040204" pitchFamily="34" charset="-128"/>
              </a:rPr>
              <a:t>廃棄関連規制の強化・リサイクル義務化・リサイクル容易性に</a:t>
            </a:r>
            <a:r>
              <a:rPr kumimoji="1" lang="en-US" altLang="ja-JP" sz="1000" spc="120" dirty="0">
                <a:latin typeface="Meiryo UI" panose="020B0604030504040204" pitchFamily="34" charset="-128"/>
                <a:ea typeface="Meiryo UI" panose="020B0604030504040204" pitchFamily="34" charset="-128"/>
              </a:rPr>
              <a:t/>
            </a:r>
            <a:br>
              <a:rPr kumimoji="1" lang="en-US" altLang="ja-JP" sz="1000" spc="120" dirty="0">
                <a:latin typeface="Meiryo UI" panose="020B0604030504040204" pitchFamily="34" charset="-128"/>
                <a:ea typeface="Meiryo UI" panose="020B0604030504040204" pitchFamily="34" charset="-128"/>
              </a:rPr>
            </a:br>
            <a:r>
              <a:rPr kumimoji="1" lang="ja-JP" altLang="en-US" sz="1000" spc="150">
                <a:latin typeface="Meiryo UI" panose="020B0604030504040204" pitchFamily="34" charset="-128"/>
                <a:ea typeface="Meiryo UI" panose="020B0604030504040204" pitchFamily="34" charset="-128"/>
              </a:rPr>
              <a:t>関する規制の強化への対応</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回収・リサイクル等の不備等による評判・訴訟のリスク</a:t>
            </a:r>
            <a:endParaRPr kumimoji="1" lang="ja-JP" altLang="en-US" sz="1000" spc="150" dirty="0">
              <a:latin typeface="Meiryo UI" panose="020B0604030504040204" pitchFamily="34" charset="-128"/>
              <a:ea typeface="Meiryo UI" panose="020B0604030504040204" pitchFamily="34" charset="-128"/>
            </a:endParaRPr>
          </a:p>
        </p:txBody>
      </p:sp>
      <p:sp>
        <p:nvSpPr>
          <p:cNvPr id="36" name="角丸四角形 12">
            <a:extLst>
              <a:ext uri="{FF2B5EF4-FFF2-40B4-BE49-F238E27FC236}">
                <a16:creationId xmlns:a16="http://schemas.microsoft.com/office/drawing/2014/main" id="{F5A72978-BC3D-4C82-8B90-0BCD22DF2729}"/>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8953D0E9-73C0-4927-AC1F-0C8EFCA12CF0}"/>
              </a:ext>
            </a:extLst>
          </p:cNvPr>
          <p:cNvGrpSpPr/>
          <p:nvPr/>
        </p:nvGrpSpPr>
        <p:grpSpPr>
          <a:xfrm>
            <a:off x="55796" y="1265866"/>
            <a:ext cx="1249362" cy="437885"/>
            <a:chOff x="55796" y="1265866"/>
            <a:chExt cx="1249362" cy="437885"/>
          </a:xfrm>
        </p:grpSpPr>
        <p:sp>
          <p:nvSpPr>
            <p:cNvPr id="38" name="正方形/長方形 37">
              <a:extLst>
                <a:ext uri="{FF2B5EF4-FFF2-40B4-BE49-F238E27FC236}">
                  <a16:creationId xmlns:a16="http://schemas.microsoft.com/office/drawing/2014/main" id="{4BA066C1-11F9-453E-A176-72272FF5E645}"/>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F650215-A780-4E4D-8713-856D6BB46B29}"/>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40" name="グループ化 39">
            <a:extLst>
              <a:ext uri="{FF2B5EF4-FFF2-40B4-BE49-F238E27FC236}">
                <a16:creationId xmlns:a16="http://schemas.microsoft.com/office/drawing/2014/main" id="{F6EE352A-B32A-4EA7-80EF-FB400BE852FF}"/>
              </a:ext>
            </a:extLst>
          </p:cNvPr>
          <p:cNvGrpSpPr/>
          <p:nvPr/>
        </p:nvGrpSpPr>
        <p:grpSpPr>
          <a:xfrm>
            <a:off x="33797" y="2582889"/>
            <a:ext cx="1249362" cy="437885"/>
            <a:chOff x="33797" y="2582889"/>
            <a:chExt cx="1249362" cy="437885"/>
          </a:xfrm>
        </p:grpSpPr>
        <p:sp>
          <p:nvSpPr>
            <p:cNvPr id="41" name="正方形/長方形 40">
              <a:extLst>
                <a:ext uri="{FF2B5EF4-FFF2-40B4-BE49-F238E27FC236}">
                  <a16:creationId xmlns:a16="http://schemas.microsoft.com/office/drawing/2014/main" id="{F5521CA9-4C7B-482B-9E0C-5D06BF5276D6}"/>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7F66A3C-D56F-4B2F-B866-568EE7DA6AE4}"/>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43" name="テキスト ボックス 42">
            <a:extLst>
              <a:ext uri="{FF2B5EF4-FFF2-40B4-BE49-F238E27FC236}">
                <a16:creationId xmlns:a16="http://schemas.microsoft.com/office/drawing/2014/main" id="{8D9281B0-0F22-4E88-B088-548037D5032D}"/>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44" name="角丸四角形 12">
            <a:extLst>
              <a:ext uri="{FF2B5EF4-FFF2-40B4-BE49-F238E27FC236}">
                <a16:creationId xmlns:a16="http://schemas.microsoft.com/office/drawing/2014/main" id="{0C87CC26-72D0-4C4D-ACD9-B4F76DD8FA74}"/>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E927037-41AF-4808-9D5F-7CF126108DD5}"/>
              </a:ext>
            </a:extLst>
          </p:cNvPr>
          <p:cNvGrpSpPr/>
          <p:nvPr/>
        </p:nvGrpSpPr>
        <p:grpSpPr>
          <a:xfrm>
            <a:off x="4168911" y="834568"/>
            <a:ext cx="548518" cy="2650155"/>
            <a:chOff x="3869349" y="518571"/>
            <a:chExt cx="711436" cy="2740762"/>
          </a:xfrm>
        </p:grpSpPr>
        <p:sp>
          <p:nvSpPr>
            <p:cNvPr id="46" name="下矢印 6">
              <a:extLst>
                <a:ext uri="{FF2B5EF4-FFF2-40B4-BE49-F238E27FC236}">
                  <a16:creationId xmlns:a16="http://schemas.microsoft.com/office/drawing/2014/main" id="{5154348E-9A4C-4E6A-83E2-ECA69E98AC1D}"/>
                </a:ext>
              </a:extLst>
            </p:cNvPr>
            <p:cNvSpPr/>
            <p:nvPr/>
          </p:nvSpPr>
          <p:spPr>
            <a:xfrm rot="16200000">
              <a:off x="2893067" y="1571615"/>
              <a:ext cx="266400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7">
              <a:extLst>
                <a:ext uri="{FF2B5EF4-FFF2-40B4-BE49-F238E27FC236}">
                  <a16:creationId xmlns:a16="http://schemas.microsoft.com/office/drawing/2014/main" id="{66216A5C-43C3-4B43-8240-1ED0F1947268}"/>
                </a:ext>
              </a:extLst>
            </p:cNvPr>
            <p:cNvSpPr/>
            <p:nvPr/>
          </p:nvSpPr>
          <p:spPr>
            <a:xfrm rot="16200000">
              <a:off x="2893067" y="1494853"/>
              <a:ext cx="2664000" cy="711436"/>
            </a:xfrm>
            <a:prstGeom prst="downArrow">
              <a:avLst>
                <a:gd name="adj1" fmla="val 68549"/>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正方形/長方形 62">
            <a:extLst>
              <a:ext uri="{FF2B5EF4-FFF2-40B4-BE49-F238E27FC236}">
                <a16:creationId xmlns:a16="http://schemas.microsoft.com/office/drawing/2014/main" id="{6D17C126-922E-40F2-B145-DF0BAF626CBF}"/>
              </a:ext>
            </a:extLst>
          </p:cNvPr>
          <p:cNvSpPr/>
          <p:nvPr/>
        </p:nvSpPr>
        <p:spPr>
          <a:xfrm>
            <a:off x="3099187" y="1726568"/>
            <a:ext cx="877447" cy="386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大気・水・土壌</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の浄化・調整</a:t>
            </a:r>
          </a:p>
        </p:txBody>
      </p:sp>
      <p:sp>
        <p:nvSpPr>
          <p:cNvPr id="64" name="正方形/長方形 63">
            <a:extLst>
              <a:ext uri="{FF2B5EF4-FFF2-40B4-BE49-F238E27FC236}">
                <a16:creationId xmlns:a16="http://schemas.microsoft.com/office/drawing/2014/main" id="{B24F8883-E3E8-4603-9719-D8747A00C382}"/>
              </a:ext>
            </a:extLst>
          </p:cNvPr>
          <p:cNvSpPr/>
          <p:nvPr/>
        </p:nvSpPr>
        <p:spPr>
          <a:xfrm>
            <a:off x="1982185" y="2888673"/>
            <a:ext cx="963303" cy="45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プラスチック包装材、</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緩衝材の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非意図的な流出</a:t>
            </a:r>
          </a:p>
        </p:txBody>
      </p:sp>
      <p:sp>
        <p:nvSpPr>
          <p:cNvPr id="65" name="正方形/長方形 64">
            <a:extLst>
              <a:ext uri="{FF2B5EF4-FFF2-40B4-BE49-F238E27FC236}">
                <a16:creationId xmlns:a16="http://schemas.microsoft.com/office/drawing/2014/main" id="{FA54A80E-C346-4C23-BB57-58A0964E9A2D}"/>
              </a:ext>
            </a:extLst>
          </p:cNvPr>
          <p:cNvSpPr/>
          <p:nvPr/>
        </p:nvSpPr>
        <p:spPr>
          <a:xfrm>
            <a:off x="979538" y="2886356"/>
            <a:ext cx="865571" cy="49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40" dirty="0">
                <a:solidFill>
                  <a:schemeClr val="tx1"/>
                </a:solidFill>
                <a:latin typeface="Meiryo UI" panose="020B0604030504040204" pitchFamily="34" charset="-128"/>
                <a:ea typeface="Meiryo UI" panose="020B0604030504040204" pitchFamily="34" charset="-128"/>
              </a:rPr>
              <a:t>不適切な管理による</a:t>
            </a:r>
            <a:endParaRPr lang="en-US" altLang="ja-JP" sz="700" spc="14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40" dirty="0">
                <a:solidFill>
                  <a:schemeClr val="tx1"/>
                </a:solidFill>
                <a:latin typeface="Meiryo UI" panose="020B0604030504040204" pitchFamily="34" charset="-128"/>
                <a:ea typeface="Meiryo UI" panose="020B0604030504040204" pitchFamily="34" charset="-128"/>
              </a:rPr>
              <a:t>有害化学物質の流出</a:t>
            </a:r>
          </a:p>
        </p:txBody>
      </p:sp>
      <p:sp>
        <p:nvSpPr>
          <p:cNvPr id="66" name="正方形/長方形 65">
            <a:extLst>
              <a:ext uri="{FF2B5EF4-FFF2-40B4-BE49-F238E27FC236}">
                <a16:creationId xmlns:a16="http://schemas.microsoft.com/office/drawing/2014/main" id="{B385FCAD-54CA-4292-8703-1B78F43031E2}"/>
              </a:ext>
            </a:extLst>
          </p:cNvPr>
          <p:cNvSpPr/>
          <p:nvPr/>
        </p:nvSpPr>
        <p:spPr>
          <a:xfrm>
            <a:off x="3093019" y="2900573"/>
            <a:ext cx="953100" cy="32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リサイクルできない</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廃棄物の排出</a:t>
            </a:r>
          </a:p>
        </p:txBody>
      </p:sp>
      <p:pic>
        <p:nvPicPr>
          <p:cNvPr id="67" name="図 66">
            <a:extLst>
              <a:ext uri="{FF2B5EF4-FFF2-40B4-BE49-F238E27FC236}">
                <a16:creationId xmlns:a16="http://schemas.microsoft.com/office/drawing/2014/main" id="{F26F885A-1E5C-4DF2-A234-D201DCBD67AF}"/>
              </a:ext>
            </a:extLst>
          </p:cNvPr>
          <p:cNvPicPr>
            <a:picLocks noChangeAspect="1"/>
          </p:cNvPicPr>
          <p:nvPr/>
        </p:nvPicPr>
        <p:blipFill>
          <a:blip r:embed="rId7"/>
          <a:stretch>
            <a:fillRect/>
          </a:stretch>
        </p:blipFill>
        <p:spPr>
          <a:xfrm>
            <a:off x="3088822" y="2378430"/>
            <a:ext cx="878585" cy="507226"/>
          </a:xfrm>
          <a:prstGeom prst="rect">
            <a:avLst/>
          </a:prstGeom>
        </p:spPr>
      </p:pic>
      <p:pic>
        <p:nvPicPr>
          <p:cNvPr id="68" name="図 67">
            <a:extLst>
              <a:ext uri="{FF2B5EF4-FFF2-40B4-BE49-F238E27FC236}">
                <a16:creationId xmlns:a16="http://schemas.microsoft.com/office/drawing/2014/main" id="{148A0475-F48D-441C-A2FE-C73AFD83A904}"/>
              </a:ext>
            </a:extLst>
          </p:cNvPr>
          <p:cNvPicPr>
            <a:picLocks noChangeAspect="1"/>
          </p:cNvPicPr>
          <p:nvPr/>
        </p:nvPicPr>
        <p:blipFill>
          <a:blip r:embed="rId8"/>
          <a:stretch>
            <a:fillRect/>
          </a:stretch>
        </p:blipFill>
        <p:spPr>
          <a:xfrm>
            <a:off x="1072036" y="2323411"/>
            <a:ext cx="719098" cy="614881"/>
          </a:xfrm>
          <a:prstGeom prst="rect">
            <a:avLst/>
          </a:prstGeom>
        </p:spPr>
      </p:pic>
      <p:sp>
        <p:nvSpPr>
          <p:cNvPr id="69" name="正方形/長方形 68">
            <a:extLst>
              <a:ext uri="{FF2B5EF4-FFF2-40B4-BE49-F238E27FC236}">
                <a16:creationId xmlns:a16="http://schemas.microsoft.com/office/drawing/2014/main" id="{35550BF7-8B08-47CD-94F0-AE05BEBF367E}"/>
              </a:ext>
            </a:extLst>
          </p:cNvPr>
          <p:cNvSpPr/>
          <p:nvPr/>
        </p:nvSpPr>
        <p:spPr>
          <a:xfrm>
            <a:off x="1076644" y="1721130"/>
            <a:ext cx="818150" cy="22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水資源の供給</a:t>
            </a:r>
          </a:p>
        </p:txBody>
      </p:sp>
      <p:sp>
        <p:nvSpPr>
          <p:cNvPr id="70" name="正方形/長方形 69">
            <a:extLst>
              <a:ext uri="{FF2B5EF4-FFF2-40B4-BE49-F238E27FC236}">
                <a16:creationId xmlns:a16="http://schemas.microsoft.com/office/drawing/2014/main" id="{A575897F-03FC-4820-94CC-164A50B558D9}"/>
              </a:ext>
            </a:extLst>
          </p:cNvPr>
          <p:cNvSpPr/>
          <p:nvPr/>
        </p:nvSpPr>
        <p:spPr>
          <a:xfrm>
            <a:off x="1689748" y="1720749"/>
            <a:ext cx="1565416"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エネルギー資源の供給</a:t>
            </a:r>
          </a:p>
        </p:txBody>
      </p:sp>
      <p:pic>
        <p:nvPicPr>
          <p:cNvPr id="71" name="図 70" descr="背景パターン&#10;&#10;AI によって生成されたコンテンツは間違っている可能性があります。">
            <a:extLst>
              <a:ext uri="{FF2B5EF4-FFF2-40B4-BE49-F238E27FC236}">
                <a16:creationId xmlns:a16="http://schemas.microsoft.com/office/drawing/2014/main" id="{EE9FCDAE-D04D-4260-8B9F-7A484F25CF4A}"/>
              </a:ext>
            </a:extLst>
          </p:cNvPr>
          <p:cNvPicPr>
            <a:picLocks noChangeAspect="1"/>
          </p:cNvPicPr>
          <p:nvPr/>
        </p:nvPicPr>
        <p:blipFill>
          <a:blip r:embed="rId9"/>
          <a:stretch>
            <a:fillRect/>
          </a:stretch>
        </p:blipFill>
        <p:spPr>
          <a:xfrm>
            <a:off x="1982185" y="2320059"/>
            <a:ext cx="899346" cy="593344"/>
          </a:xfrm>
          <a:prstGeom prst="rect">
            <a:avLst/>
          </a:prstGeom>
        </p:spPr>
      </p:pic>
      <p:pic>
        <p:nvPicPr>
          <p:cNvPr id="72" name="図 71">
            <a:extLst>
              <a:ext uri="{FF2B5EF4-FFF2-40B4-BE49-F238E27FC236}">
                <a16:creationId xmlns:a16="http://schemas.microsoft.com/office/drawing/2014/main" id="{040772E4-97DB-4620-887E-C1E9AE4DC32B}"/>
              </a:ext>
            </a:extLst>
          </p:cNvPr>
          <p:cNvPicPr>
            <a:picLocks noChangeAspect="1"/>
          </p:cNvPicPr>
          <p:nvPr/>
        </p:nvPicPr>
        <p:blipFill>
          <a:blip r:embed="rId10"/>
          <a:stretch>
            <a:fillRect/>
          </a:stretch>
        </p:blipFill>
        <p:spPr>
          <a:xfrm>
            <a:off x="2063381" y="1103520"/>
            <a:ext cx="818150" cy="600231"/>
          </a:xfrm>
          <a:prstGeom prst="rect">
            <a:avLst/>
          </a:prstGeom>
        </p:spPr>
      </p:pic>
      <p:pic>
        <p:nvPicPr>
          <p:cNvPr id="73" name="図 72" descr="レゴ が含まれている画像&#10;&#10;AI によって生成されたコンテンツは間違っている可能性があります。">
            <a:extLst>
              <a:ext uri="{FF2B5EF4-FFF2-40B4-BE49-F238E27FC236}">
                <a16:creationId xmlns:a16="http://schemas.microsoft.com/office/drawing/2014/main" id="{690C1E81-7AF9-4FA9-8FF3-F7523369D79D}"/>
              </a:ext>
            </a:extLst>
          </p:cNvPr>
          <p:cNvPicPr>
            <a:picLocks noChangeAspect="1"/>
          </p:cNvPicPr>
          <p:nvPr/>
        </p:nvPicPr>
        <p:blipFill>
          <a:blip r:embed="rId11"/>
          <a:stretch>
            <a:fillRect/>
          </a:stretch>
        </p:blipFill>
        <p:spPr>
          <a:xfrm>
            <a:off x="1120929" y="1105060"/>
            <a:ext cx="781287" cy="517076"/>
          </a:xfrm>
          <a:prstGeom prst="rect">
            <a:avLst/>
          </a:prstGeom>
        </p:spPr>
      </p:pic>
      <p:pic>
        <p:nvPicPr>
          <p:cNvPr id="74" name="図 73" descr="時計 が含まれている画像&#10;&#10;AI によって生成されたコンテンツは間違っている可能性があります。">
            <a:extLst>
              <a:ext uri="{FF2B5EF4-FFF2-40B4-BE49-F238E27FC236}">
                <a16:creationId xmlns:a16="http://schemas.microsoft.com/office/drawing/2014/main" id="{22C6B0F3-5D3C-44B1-94D6-1B60CFDCC51D}"/>
              </a:ext>
            </a:extLst>
          </p:cNvPr>
          <p:cNvPicPr>
            <a:picLocks noChangeAspect="1"/>
          </p:cNvPicPr>
          <p:nvPr/>
        </p:nvPicPr>
        <p:blipFill>
          <a:blip r:embed="rId12"/>
          <a:stretch>
            <a:fillRect/>
          </a:stretch>
        </p:blipFill>
        <p:spPr>
          <a:xfrm>
            <a:off x="2911773" y="1180545"/>
            <a:ext cx="1094839" cy="455645"/>
          </a:xfrm>
          <a:prstGeom prst="rect">
            <a:avLst/>
          </a:prstGeom>
        </p:spPr>
      </p:pic>
    </p:spTree>
    <p:extLst>
      <p:ext uri="{BB962C8B-B14F-4D97-AF65-F5344CB8AC3E}">
        <p14:creationId xmlns:p14="http://schemas.microsoft.com/office/powerpoint/2010/main" val="2124114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D2F2-EEFA-7000-2129-B8606CB92CBC}"/>
            </a:ext>
          </a:extLst>
        </p:cNvPr>
        <p:cNvGrpSpPr/>
        <p:nvPr/>
      </p:nvGrpSpPr>
      <p:grpSpPr>
        <a:xfrm>
          <a:off x="0" y="0"/>
          <a:ext cx="0" cy="0"/>
          <a:chOff x="0" y="0"/>
          <a:chExt cx="0" cy="0"/>
        </a:xfrm>
      </p:grpSpPr>
      <p:sp>
        <p:nvSpPr>
          <p:cNvPr id="35" name="角丸四角形 3">
            <a:extLst>
              <a:ext uri="{FF2B5EF4-FFF2-40B4-BE49-F238E27FC236}">
                <a16:creationId xmlns:a16="http://schemas.microsoft.com/office/drawing/2014/main" id="{4E7D4F26-05E1-4CCF-8032-32CBF83B8DAD}"/>
              </a:ext>
            </a:extLst>
          </p:cNvPr>
          <p:cNvSpPr>
            <a:spLocks/>
          </p:cNvSpPr>
          <p:nvPr/>
        </p:nvSpPr>
        <p:spPr>
          <a:xfrm>
            <a:off x="262617" y="2978460"/>
            <a:ext cx="8618767" cy="1764000"/>
          </a:xfrm>
          <a:prstGeom prst="roundRect">
            <a:avLst>
              <a:gd name="adj" fmla="val 7142"/>
            </a:avLst>
          </a:prstGeom>
          <a:solidFill>
            <a:srgbClr val="CC9900">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2" name="下矢印 6">
            <a:extLst>
              <a:ext uri="{FF2B5EF4-FFF2-40B4-BE49-F238E27FC236}">
                <a16:creationId xmlns:a16="http://schemas.microsoft.com/office/drawing/2014/main" id="{FC12785F-DA59-4B4D-B82F-CF738832863F}"/>
              </a:ext>
            </a:extLst>
          </p:cNvPr>
          <p:cNvSpPr/>
          <p:nvPr/>
        </p:nvSpPr>
        <p:spPr>
          <a:xfrm>
            <a:off x="2864645" y="2424111"/>
            <a:ext cx="3354140" cy="711436"/>
          </a:xfrm>
          <a:prstGeom prst="downArrow">
            <a:avLst>
              <a:gd name="adj1" fmla="val 68549"/>
              <a:gd name="adj2" fmla="val 69158"/>
            </a:avLst>
          </a:prstGeom>
          <a:solidFill>
            <a:schemeClr val="bg1">
              <a:lumMod val="8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rgbClr val="2B6454"/>
                </a:solidFill>
              </a:ln>
            </a:endParaRPr>
          </a:p>
        </p:txBody>
      </p:sp>
      <p:sp>
        <p:nvSpPr>
          <p:cNvPr id="40" name="下矢印 7">
            <a:extLst>
              <a:ext uri="{FF2B5EF4-FFF2-40B4-BE49-F238E27FC236}">
                <a16:creationId xmlns:a16="http://schemas.microsoft.com/office/drawing/2014/main" id="{6498EB71-7B17-444D-9559-F38D930C42FF}"/>
              </a:ext>
            </a:extLst>
          </p:cNvPr>
          <p:cNvSpPr/>
          <p:nvPr/>
        </p:nvSpPr>
        <p:spPr>
          <a:xfrm>
            <a:off x="2864645" y="2347349"/>
            <a:ext cx="3354140" cy="711436"/>
          </a:xfrm>
          <a:prstGeom prst="downArrow">
            <a:avLst>
              <a:gd name="adj1" fmla="val 72976"/>
              <a:gd name="adj2" fmla="val 69158"/>
            </a:avLst>
          </a:prstGeom>
          <a:solidFill>
            <a:srgbClr val="2B645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2">
            <a:extLst>
              <a:ext uri="{FF2B5EF4-FFF2-40B4-BE49-F238E27FC236}">
                <a16:creationId xmlns:a16="http://schemas.microsoft.com/office/drawing/2014/main" id="{2A1789AA-0A2A-4D2E-8E93-D9E21FE21BCE}"/>
              </a:ext>
            </a:extLst>
          </p:cNvPr>
          <p:cNvSpPr/>
          <p:nvPr/>
        </p:nvSpPr>
        <p:spPr>
          <a:xfrm>
            <a:off x="263307" y="581461"/>
            <a:ext cx="8617387" cy="1764000"/>
          </a:xfrm>
          <a:prstGeom prst="roundRect">
            <a:avLst>
              <a:gd name="adj" fmla="val 6509"/>
            </a:avLst>
          </a:prstGeom>
          <a:solidFill>
            <a:srgbClr val="79FF79">
              <a:alpha val="16863"/>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5FE12DA-4788-4BB6-A568-54350E307758}"/>
              </a:ext>
            </a:extLst>
          </p:cNvPr>
          <p:cNvSpPr txBox="1">
            <a:spLocks noChangeArrowheads="1"/>
          </p:cNvSpPr>
          <p:nvPr/>
        </p:nvSpPr>
        <p:spPr bwMode="auto">
          <a:xfrm>
            <a:off x="290213" y="916283"/>
            <a:ext cx="1249362" cy="976908"/>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009E00"/>
                </a:solidFill>
                <a:latin typeface="Meiryo UI" panose="020B0604030504040204" pitchFamily="34" charset="-128"/>
                <a:ea typeface="Meiryo UI" panose="020B0604030504040204" pitchFamily="34" charset="-128"/>
              </a:rPr>
              <a:t>自然への</a:t>
            </a:r>
            <a:r>
              <a:rPr lang="en-US" altLang="ja-JP" sz="1100" b="1" spc="300" dirty="0">
                <a:solidFill>
                  <a:srgbClr val="009E00"/>
                </a:solidFill>
                <a:latin typeface="Meiryo UI" panose="020B0604030504040204" pitchFamily="34" charset="-128"/>
                <a:ea typeface="Meiryo UI" panose="020B0604030504040204" pitchFamily="34" charset="-128"/>
              </a:rPr>
              <a:t/>
            </a:r>
            <a:br>
              <a:rPr lang="en-US" altLang="ja-JP" sz="1100" b="1" spc="300" dirty="0">
                <a:solidFill>
                  <a:srgbClr val="009E00"/>
                </a:solidFill>
                <a:latin typeface="Meiryo UI" panose="020B0604030504040204" pitchFamily="34" charset="-128"/>
                <a:ea typeface="Meiryo UI" panose="020B0604030504040204" pitchFamily="34" charset="-128"/>
              </a:rPr>
            </a:br>
            <a:r>
              <a:rPr lang="ja-JP" altLang="en-US" sz="3000" b="1" spc="300" dirty="0">
                <a:solidFill>
                  <a:srgbClr val="009E00"/>
                </a:solidFill>
                <a:latin typeface="Meiryo UI" panose="020B0604030504040204" pitchFamily="34" charset="-128"/>
                <a:ea typeface="Meiryo UI" panose="020B0604030504040204" pitchFamily="34" charset="-128"/>
              </a:rPr>
              <a:t>依存</a:t>
            </a:r>
          </a:p>
        </p:txBody>
      </p:sp>
      <p:sp>
        <p:nvSpPr>
          <p:cNvPr id="39" name="テキスト ボックス 38">
            <a:extLst>
              <a:ext uri="{FF2B5EF4-FFF2-40B4-BE49-F238E27FC236}">
                <a16:creationId xmlns:a16="http://schemas.microsoft.com/office/drawing/2014/main" id="{975910CD-C619-41E2-8E4E-272994269354}"/>
              </a:ext>
            </a:extLst>
          </p:cNvPr>
          <p:cNvSpPr txBox="1">
            <a:spLocks noChangeArrowheads="1"/>
          </p:cNvSpPr>
          <p:nvPr/>
        </p:nvSpPr>
        <p:spPr bwMode="auto">
          <a:xfrm>
            <a:off x="288782" y="3267818"/>
            <a:ext cx="1252225" cy="985838"/>
          </a:xfrm>
          <a:prstGeom prst="roundRect">
            <a:avLst>
              <a:gd name="adj" fmla="val 11575"/>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400" b="1" spc="300" dirty="0">
                <a:solidFill>
                  <a:srgbClr val="966F00"/>
                </a:solidFill>
                <a:latin typeface="Meiryo UI" panose="020B0604030504040204" pitchFamily="34" charset="-128"/>
                <a:ea typeface="Meiryo UI" panose="020B0604030504040204" pitchFamily="34" charset="-128"/>
              </a:rPr>
              <a:t>自然への</a:t>
            </a:r>
            <a:r>
              <a:rPr lang="en-US" altLang="ja-JP" sz="1100" b="1" spc="300" dirty="0">
                <a:solidFill>
                  <a:srgbClr val="966F00"/>
                </a:solidFill>
                <a:latin typeface="Meiryo UI" panose="020B0604030504040204" pitchFamily="34" charset="-128"/>
                <a:ea typeface="Meiryo UI" panose="020B0604030504040204" pitchFamily="34" charset="-128"/>
              </a:rPr>
              <a:t/>
            </a:r>
            <a:br>
              <a:rPr lang="en-US" altLang="ja-JP" sz="1100" b="1" spc="300" dirty="0">
                <a:solidFill>
                  <a:srgbClr val="966F00"/>
                </a:solidFill>
                <a:latin typeface="Meiryo UI" panose="020B0604030504040204" pitchFamily="34" charset="-128"/>
                <a:ea typeface="Meiryo UI" panose="020B0604030504040204" pitchFamily="34" charset="-128"/>
              </a:rPr>
            </a:br>
            <a:r>
              <a:rPr lang="ja-JP" altLang="en-US" sz="3000" b="1" spc="300" dirty="0">
                <a:solidFill>
                  <a:srgbClr val="966F00"/>
                </a:solidFill>
                <a:latin typeface="Meiryo UI" panose="020B0604030504040204" pitchFamily="34" charset="-128"/>
                <a:ea typeface="Meiryo UI" panose="020B0604030504040204" pitchFamily="34" charset="-128"/>
              </a:rPr>
              <a:t>影響</a:t>
            </a:r>
          </a:p>
        </p:txBody>
      </p:sp>
      <p:sp>
        <p:nvSpPr>
          <p:cNvPr id="17" name="正方形/長方形 16">
            <a:extLst>
              <a:ext uri="{FF2B5EF4-FFF2-40B4-BE49-F238E27FC236}">
                <a16:creationId xmlns:a16="http://schemas.microsoft.com/office/drawing/2014/main" id="{B6CF7003-D82F-C368-3F2D-7AE255A5C231}"/>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5AF572A0-09E8-E98D-22F2-336A63E9CF6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62EFE425-AD82-25A2-D7B7-15A9E765AC05}"/>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24</a:t>
            </a:fld>
            <a:endParaRPr kumimoji="1" lang="ja-JP" altLang="en-US"/>
          </a:p>
        </p:txBody>
      </p:sp>
      <p:grpSp>
        <p:nvGrpSpPr>
          <p:cNvPr id="5" name="グループ化 4">
            <a:extLst>
              <a:ext uri="{FF2B5EF4-FFF2-40B4-BE49-F238E27FC236}">
                <a16:creationId xmlns:a16="http://schemas.microsoft.com/office/drawing/2014/main" id="{75B80673-9F67-0019-03CB-0435A486C67A}"/>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9C3FA8BD-B2ED-169F-45B1-7B4697A03B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E189E095-33E9-FE5B-5388-0C8CD88ECBC1}"/>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7CAEF31E-8368-F480-2A86-343DF71618FB}"/>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７．事業所の土地利用（</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依存・</a:t>
            </a:r>
            <a:r>
              <a:rPr kumimoji="1" lang="ja-JP" altLang="en-US" sz="1600" b="1" spc="300" dirty="0">
                <a:solidFill>
                  <a:srgbClr val="2B6454"/>
                </a:solidFill>
                <a:latin typeface="Meiryo UI" panose="020B0604030504040204" pitchFamily="34" charset="-128"/>
                <a:ea typeface="Meiryo UI" panose="020B0604030504040204" pitchFamily="34" charset="-128"/>
              </a:rPr>
              <a:t>影響</a:t>
            </a:r>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9" name="角丸四角形 8">
            <a:extLst>
              <a:ext uri="{FF2B5EF4-FFF2-40B4-BE49-F238E27FC236}">
                <a16:creationId xmlns:a16="http://schemas.microsoft.com/office/drawing/2014/main" id="{465C593A-9340-B0B3-0EFE-E45C550B6801}"/>
              </a:ext>
            </a:extLst>
          </p:cNvPr>
          <p:cNvSpPr/>
          <p:nvPr/>
        </p:nvSpPr>
        <p:spPr>
          <a:xfrm>
            <a:off x="3339804" y="2488223"/>
            <a:ext cx="2464392" cy="28891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lnSpc>
                <a:spcPts val="1640"/>
              </a:lnSpc>
              <a:defRPr/>
            </a:pPr>
            <a:r>
              <a:rPr lang="ja-JP" altLang="en-US" sz="1600" b="1" spc="250">
                <a:solidFill>
                  <a:schemeClr val="bg1"/>
                </a:solidFill>
                <a:latin typeface="Meiryo UI" panose="020B0604030504040204" pitchFamily="34" charset="-128"/>
                <a:ea typeface="Meiryo UI" panose="020B0604030504040204" pitchFamily="34" charset="-128"/>
              </a:rPr>
              <a:t>活動</a:t>
            </a:r>
            <a:endParaRPr lang="en-US" altLang="ja-JP" sz="1600" b="1" spc="250" dirty="0">
              <a:solidFill>
                <a:schemeClr val="bg1"/>
              </a:solidFill>
              <a:latin typeface="Meiryo UI" panose="020B0604030504040204" pitchFamily="34" charset="-128"/>
              <a:ea typeface="Meiryo UI" panose="020B0604030504040204" pitchFamily="34" charset="-128"/>
            </a:endParaRPr>
          </a:p>
          <a:p>
            <a:pPr algn="ctr" eaLnBrk="1" hangingPunct="1">
              <a:lnSpc>
                <a:spcPts val="1740"/>
              </a:lnSpc>
              <a:defRPr/>
            </a:pPr>
            <a:r>
              <a:rPr lang="ja-JP" altLang="en-US" sz="1100" b="1" spc="150">
                <a:solidFill>
                  <a:schemeClr val="bg1"/>
                </a:solidFill>
                <a:latin typeface="Meiryo UI" panose="020B0604030504040204" pitchFamily="34" charset="-128"/>
                <a:ea typeface="Meiryo UI" panose="020B0604030504040204" pitchFamily="34" charset="-128"/>
              </a:rPr>
              <a:t>（事業所の土地利用）</a:t>
            </a:r>
            <a:endParaRPr lang="ja-JP" altLang="en-US" sz="1100" b="1" spc="150" dirty="0">
              <a:solidFill>
                <a:schemeClr val="bg1"/>
              </a:solidFill>
              <a:latin typeface="Meiryo UI" panose="020B0604030504040204" pitchFamily="34" charset="-128"/>
              <a:ea typeface="Meiryo UI" panose="020B0604030504040204" pitchFamily="34" charset="-128"/>
            </a:endParaRPr>
          </a:p>
        </p:txBody>
      </p:sp>
      <p:sp>
        <p:nvSpPr>
          <p:cNvPr id="25" name="正方形/長方形 24">
            <a:extLst>
              <a:ext uri="{FF2B5EF4-FFF2-40B4-BE49-F238E27FC236}">
                <a16:creationId xmlns:a16="http://schemas.microsoft.com/office/drawing/2014/main" id="{5AAD7468-EE9F-6198-0065-2732671E74F9}"/>
              </a:ext>
            </a:extLst>
          </p:cNvPr>
          <p:cNvSpPr/>
          <p:nvPr/>
        </p:nvSpPr>
        <p:spPr>
          <a:xfrm>
            <a:off x="3903597" y="1997855"/>
            <a:ext cx="1957017"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大気・水・土壌の浄化・調整</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1" name="正方形/長方形 30">
            <a:extLst>
              <a:ext uri="{FF2B5EF4-FFF2-40B4-BE49-F238E27FC236}">
                <a16:creationId xmlns:a16="http://schemas.microsoft.com/office/drawing/2014/main" id="{1783C8D0-A170-190C-A82B-AAAD909F54FD}"/>
              </a:ext>
            </a:extLst>
          </p:cNvPr>
          <p:cNvSpPr/>
          <p:nvPr/>
        </p:nvSpPr>
        <p:spPr>
          <a:xfrm>
            <a:off x="1484375" y="1997855"/>
            <a:ext cx="2123999"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土壌浸食や自然災害からの防護</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36" name="正方形/長方形 35">
            <a:extLst>
              <a:ext uri="{FF2B5EF4-FFF2-40B4-BE49-F238E27FC236}">
                <a16:creationId xmlns:a16="http://schemas.microsoft.com/office/drawing/2014/main" id="{DE7B74E7-A079-3D25-2D75-5458F2C26EF0}"/>
              </a:ext>
            </a:extLst>
          </p:cNvPr>
          <p:cNvSpPr/>
          <p:nvPr/>
        </p:nvSpPr>
        <p:spPr>
          <a:xfrm>
            <a:off x="6146912" y="1900751"/>
            <a:ext cx="207012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レクリエーション、</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精神的充足等の文化的サービス</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7193E963-D739-B4BE-BD3A-B45EDBA70968}"/>
              </a:ext>
            </a:extLst>
          </p:cNvPr>
          <p:cNvSpPr/>
          <p:nvPr/>
        </p:nvSpPr>
        <p:spPr>
          <a:xfrm>
            <a:off x="5160614" y="4285627"/>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緑地管理での</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農薬・殺虫剤の使用</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0" name="正方形/長方形 49">
            <a:extLst>
              <a:ext uri="{FF2B5EF4-FFF2-40B4-BE49-F238E27FC236}">
                <a16:creationId xmlns:a16="http://schemas.microsoft.com/office/drawing/2014/main" id="{09D9FE28-DFB6-F22F-C9DF-96323DAB95F2}"/>
              </a:ext>
            </a:extLst>
          </p:cNvPr>
          <p:cNvSpPr/>
          <p:nvPr/>
        </p:nvSpPr>
        <p:spPr>
          <a:xfrm>
            <a:off x="1578170" y="4285627"/>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建物の建設による</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spc="100">
                <a:solidFill>
                  <a:schemeClr val="tx1"/>
                </a:solidFill>
                <a:latin typeface="Meiryo UI" panose="020B0604030504040204" pitchFamily="34" charset="-128"/>
                <a:ea typeface="Meiryo UI" panose="020B0604030504040204" pitchFamily="34" charset="-128"/>
              </a:rPr>
              <a:t>生息・生育地の変化</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3" name="正方形/長方形 52">
            <a:extLst>
              <a:ext uri="{FF2B5EF4-FFF2-40B4-BE49-F238E27FC236}">
                <a16:creationId xmlns:a16="http://schemas.microsoft.com/office/drawing/2014/main" id="{1E413A2C-DAA7-B704-ECBB-EB580DFDD2E0}"/>
              </a:ext>
            </a:extLst>
          </p:cNvPr>
          <p:cNvSpPr/>
          <p:nvPr/>
        </p:nvSpPr>
        <p:spPr>
          <a:xfrm>
            <a:off x="3300639" y="4295789"/>
            <a:ext cx="1423105" cy="64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浸透面の被覆による地下水涵養の減少</a:t>
            </a:r>
            <a:endParaRPr lang="ja-JP" altLang="en-US" sz="1000" spc="100" dirty="0">
              <a:solidFill>
                <a:schemeClr val="tx1"/>
              </a:solidFill>
              <a:latin typeface="Meiryo UI" panose="020B0604030504040204" pitchFamily="34" charset="-128"/>
              <a:ea typeface="Meiryo UI" panose="020B0604030504040204" pitchFamily="34" charset="-128"/>
            </a:endParaRPr>
          </a:p>
        </p:txBody>
      </p:sp>
      <p:sp>
        <p:nvSpPr>
          <p:cNvPr id="55" name="正方形/長方形 54">
            <a:extLst>
              <a:ext uri="{FF2B5EF4-FFF2-40B4-BE49-F238E27FC236}">
                <a16:creationId xmlns:a16="http://schemas.microsoft.com/office/drawing/2014/main" id="{0E8EE655-4024-7202-AD63-E3CE4B0F6025}"/>
              </a:ext>
            </a:extLst>
          </p:cNvPr>
          <p:cNvSpPr/>
          <p:nvPr/>
        </p:nvSpPr>
        <p:spPr>
          <a:xfrm>
            <a:off x="6430772" y="4285627"/>
            <a:ext cx="2596732" cy="985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1000" spc="100">
                <a:solidFill>
                  <a:schemeClr val="tx1"/>
                </a:solidFill>
                <a:latin typeface="Meiryo UI" panose="020B0604030504040204" pitchFamily="34" charset="-128"/>
                <a:ea typeface="Meiryo UI" panose="020B0604030504040204" pitchFamily="34" charset="-128"/>
              </a:rPr>
              <a:t>外来種の利用による地域生態系の</a:t>
            </a:r>
            <a:endParaRPr lang="en-US" altLang="ja-JP" sz="10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1000">
                <a:solidFill>
                  <a:schemeClr val="tx1"/>
                </a:solidFill>
                <a:latin typeface="Meiryo UI" panose="020B0604030504040204" pitchFamily="34" charset="-128"/>
                <a:ea typeface="Meiryo UI" panose="020B0604030504040204" pitchFamily="34" charset="-128"/>
              </a:rPr>
              <a:t>かく乱や侵略的外来種の放置による拡散</a:t>
            </a:r>
            <a:endParaRPr lang="ja-JP" altLang="en-US" sz="1000" dirty="0">
              <a:solidFill>
                <a:schemeClr val="tx1"/>
              </a:solidFill>
              <a:latin typeface="Meiryo UI" panose="020B0604030504040204" pitchFamily="34" charset="-128"/>
              <a:ea typeface="Meiryo UI" panose="020B0604030504040204" pitchFamily="34" charset="-128"/>
            </a:endParaRPr>
          </a:p>
        </p:txBody>
      </p:sp>
      <p:pic>
        <p:nvPicPr>
          <p:cNvPr id="15" name="図 14" descr="おもちゃ, レゴ, 挿絵 が含まれている画像&#10;&#10;AI によって生成されたコンテンツは間違っている可能性があります。">
            <a:extLst>
              <a:ext uri="{FF2B5EF4-FFF2-40B4-BE49-F238E27FC236}">
                <a16:creationId xmlns:a16="http://schemas.microsoft.com/office/drawing/2014/main" id="{1609F1CE-7DAD-658E-CCF1-99D5B93DE8BE}"/>
              </a:ext>
            </a:extLst>
          </p:cNvPr>
          <p:cNvPicPr>
            <a:picLocks noChangeAspect="1"/>
          </p:cNvPicPr>
          <p:nvPr/>
        </p:nvPicPr>
        <p:blipFill>
          <a:blip r:embed="rId4"/>
          <a:stretch>
            <a:fillRect/>
          </a:stretch>
        </p:blipFill>
        <p:spPr>
          <a:xfrm>
            <a:off x="1516036" y="3305187"/>
            <a:ext cx="1528165" cy="936000"/>
          </a:xfrm>
          <a:prstGeom prst="rect">
            <a:avLst/>
          </a:prstGeom>
        </p:spPr>
      </p:pic>
      <p:pic>
        <p:nvPicPr>
          <p:cNvPr id="16" name="図 15" descr="ケーキ, テーブル, 屋内, 誕生日 が含まれている画像&#10;&#10;AI によって生成されたコンテンツは間違っている可能性があります。">
            <a:extLst>
              <a:ext uri="{FF2B5EF4-FFF2-40B4-BE49-F238E27FC236}">
                <a16:creationId xmlns:a16="http://schemas.microsoft.com/office/drawing/2014/main" id="{5796D794-7443-BCD4-A5D0-3BEC01E63183}"/>
              </a:ext>
            </a:extLst>
          </p:cNvPr>
          <p:cNvPicPr>
            <a:picLocks noChangeAspect="1"/>
          </p:cNvPicPr>
          <p:nvPr/>
        </p:nvPicPr>
        <p:blipFill>
          <a:blip r:embed="rId5"/>
          <a:stretch>
            <a:fillRect/>
          </a:stretch>
        </p:blipFill>
        <p:spPr>
          <a:xfrm>
            <a:off x="1539575" y="818545"/>
            <a:ext cx="1978795" cy="1044000"/>
          </a:xfrm>
          <a:prstGeom prst="rect">
            <a:avLst/>
          </a:prstGeom>
        </p:spPr>
      </p:pic>
      <p:pic>
        <p:nvPicPr>
          <p:cNvPr id="23" name="図 22" descr="カレンダー&#10;&#10;AI によって生成されたコンテンツは間違っている可能性があります。">
            <a:extLst>
              <a:ext uri="{FF2B5EF4-FFF2-40B4-BE49-F238E27FC236}">
                <a16:creationId xmlns:a16="http://schemas.microsoft.com/office/drawing/2014/main" id="{47D7D8D2-FC63-A6B4-8118-C4BC2F2070CC}"/>
              </a:ext>
            </a:extLst>
          </p:cNvPr>
          <p:cNvPicPr>
            <a:picLocks noChangeAspect="1"/>
          </p:cNvPicPr>
          <p:nvPr/>
        </p:nvPicPr>
        <p:blipFill>
          <a:blip r:embed="rId6"/>
          <a:stretch>
            <a:fillRect/>
          </a:stretch>
        </p:blipFill>
        <p:spPr>
          <a:xfrm>
            <a:off x="3144730" y="3305187"/>
            <a:ext cx="1781547" cy="936000"/>
          </a:xfrm>
          <a:prstGeom prst="rect">
            <a:avLst/>
          </a:prstGeom>
        </p:spPr>
      </p:pic>
      <p:pic>
        <p:nvPicPr>
          <p:cNvPr id="29" name="図 28" descr="ダイアグラム&#10;&#10;AI によって生成されたコンテンツは間違っている可能性があります。">
            <a:extLst>
              <a:ext uri="{FF2B5EF4-FFF2-40B4-BE49-F238E27FC236}">
                <a16:creationId xmlns:a16="http://schemas.microsoft.com/office/drawing/2014/main" id="{E732A970-230C-8AD6-826A-B700982AB5D0}"/>
              </a:ext>
            </a:extLst>
          </p:cNvPr>
          <p:cNvPicPr>
            <a:picLocks noChangeAspect="1"/>
          </p:cNvPicPr>
          <p:nvPr/>
        </p:nvPicPr>
        <p:blipFill>
          <a:blip r:embed="rId7"/>
          <a:stretch>
            <a:fillRect/>
          </a:stretch>
        </p:blipFill>
        <p:spPr>
          <a:xfrm>
            <a:off x="5061890" y="3195074"/>
            <a:ext cx="1620552" cy="1069161"/>
          </a:xfrm>
          <a:prstGeom prst="rect">
            <a:avLst/>
          </a:prstGeom>
        </p:spPr>
      </p:pic>
      <p:pic>
        <p:nvPicPr>
          <p:cNvPr id="30" name="図 29" descr="グラフ が含まれている画像&#10;&#10;AI によって生成されたコンテンツは間違っている可能性があります。">
            <a:extLst>
              <a:ext uri="{FF2B5EF4-FFF2-40B4-BE49-F238E27FC236}">
                <a16:creationId xmlns:a16="http://schemas.microsoft.com/office/drawing/2014/main" id="{E21F4FC2-D24E-7ACE-C0FC-05C435098F65}"/>
              </a:ext>
            </a:extLst>
          </p:cNvPr>
          <p:cNvPicPr>
            <a:picLocks noChangeAspect="1"/>
          </p:cNvPicPr>
          <p:nvPr/>
        </p:nvPicPr>
        <p:blipFill>
          <a:blip r:embed="rId8"/>
          <a:stretch>
            <a:fillRect/>
          </a:stretch>
        </p:blipFill>
        <p:spPr>
          <a:xfrm>
            <a:off x="6910263" y="3203082"/>
            <a:ext cx="1592379" cy="1050574"/>
          </a:xfrm>
          <a:prstGeom prst="rect">
            <a:avLst/>
          </a:prstGeom>
        </p:spPr>
      </p:pic>
      <p:sp>
        <p:nvSpPr>
          <p:cNvPr id="33" name="正方形/長方形 32">
            <a:extLst>
              <a:ext uri="{FF2B5EF4-FFF2-40B4-BE49-F238E27FC236}">
                <a16:creationId xmlns:a16="http://schemas.microsoft.com/office/drawing/2014/main" id="{8C108A21-6675-4A6E-910B-89BF942B8BDA}"/>
              </a:ext>
            </a:extLst>
          </p:cNvPr>
          <p:cNvSpPr/>
          <p:nvPr/>
        </p:nvSpPr>
        <p:spPr>
          <a:xfrm>
            <a:off x="6146913" y="814265"/>
            <a:ext cx="2070124"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descr="おもちゃ, 時計 が含まれている画像&#10;&#10;AI によって生成されたコンテンツは間違っている可能性があります。">
            <a:extLst>
              <a:ext uri="{FF2B5EF4-FFF2-40B4-BE49-F238E27FC236}">
                <a16:creationId xmlns:a16="http://schemas.microsoft.com/office/drawing/2014/main" id="{B52301E6-E1BA-DB34-1F35-72A4C0356A66}"/>
              </a:ext>
            </a:extLst>
          </p:cNvPr>
          <p:cNvPicPr>
            <a:picLocks noChangeAspect="1"/>
          </p:cNvPicPr>
          <p:nvPr/>
        </p:nvPicPr>
        <p:blipFill>
          <a:blip r:embed="rId9"/>
          <a:stretch>
            <a:fillRect/>
          </a:stretch>
        </p:blipFill>
        <p:spPr>
          <a:xfrm>
            <a:off x="6425550" y="736472"/>
            <a:ext cx="1404000" cy="1232781"/>
          </a:xfrm>
          <a:prstGeom prst="rect">
            <a:avLst/>
          </a:prstGeom>
        </p:spPr>
      </p:pic>
      <p:sp>
        <p:nvSpPr>
          <p:cNvPr id="34" name="正方形/長方形 33">
            <a:extLst>
              <a:ext uri="{FF2B5EF4-FFF2-40B4-BE49-F238E27FC236}">
                <a16:creationId xmlns:a16="http://schemas.microsoft.com/office/drawing/2014/main" id="{976AFB55-CFA1-4D58-95DA-4385EE86EDED}"/>
              </a:ext>
            </a:extLst>
          </p:cNvPr>
          <p:cNvSpPr/>
          <p:nvPr/>
        </p:nvSpPr>
        <p:spPr>
          <a:xfrm>
            <a:off x="3714774" y="815450"/>
            <a:ext cx="2144963" cy="107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時計 が含まれている画像&#10;&#10;AI によって生成されたコンテンツは間違っている可能性があります。">
            <a:extLst>
              <a:ext uri="{FF2B5EF4-FFF2-40B4-BE49-F238E27FC236}">
                <a16:creationId xmlns:a16="http://schemas.microsoft.com/office/drawing/2014/main" id="{DAC5AE7C-9522-3B26-6612-7988E8530CCC}"/>
              </a:ext>
            </a:extLst>
          </p:cNvPr>
          <p:cNvPicPr>
            <a:picLocks noChangeAspect="1"/>
          </p:cNvPicPr>
          <p:nvPr/>
        </p:nvPicPr>
        <p:blipFill>
          <a:blip r:embed="rId10"/>
          <a:stretch>
            <a:fillRect/>
          </a:stretch>
        </p:blipFill>
        <p:spPr>
          <a:xfrm>
            <a:off x="3680196" y="916283"/>
            <a:ext cx="2124000" cy="883957"/>
          </a:xfrm>
          <a:prstGeom prst="rect">
            <a:avLst/>
          </a:prstGeom>
        </p:spPr>
      </p:pic>
    </p:spTree>
    <p:extLst>
      <p:ext uri="{BB962C8B-B14F-4D97-AF65-F5344CB8AC3E}">
        <p14:creationId xmlns:p14="http://schemas.microsoft.com/office/powerpoint/2010/main" val="305265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F849-5ABF-E849-E1A7-79B7D55F2B92}"/>
            </a:ext>
          </a:extLst>
        </p:cNvPr>
        <p:cNvGrpSpPr/>
        <p:nvPr/>
      </p:nvGrpSpPr>
      <p:grpSpPr>
        <a:xfrm>
          <a:off x="0" y="0"/>
          <a:ext cx="0" cy="0"/>
          <a:chOff x="0" y="0"/>
          <a:chExt cx="0" cy="0"/>
        </a:xfrm>
      </p:grpSpPr>
      <p:sp>
        <p:nvSpPr>
          <p:cNvPr id="23" name="角丸四角形 22">
            <a:extLst>
              <a:ext uri="{FF2B5EF4-FFF2-40B4-BE49-F238E27FC236}">
                <a16:creationId xmlns:a16="http://schemas.microsoft.com/office/drawing/2014/main" id="{7B9B1F8E-4B30-E255-3E71-C9C6D969A958}"/>
              </a:ext>
            </a:extLst>
          </p:cNvPr>
          <p:cNvSpPr/>
          <p:nvPr/>
        </p:nvSpPr>
        <p:spPr>
          <a:xfrm>
            <a:off x="4776728" y="1865108"/>
            <a:ext cx="4016459" cy="1407600"/>
          </a:xfrm>
          <a:prstGeom prst="roundRect">
            <a:avLst>
              <a:gd name="adj" fmla="val 4422"/>
            </a:avLst>
          </a:prstGeom>
          <a:solidFill>
            <a:srgbClr val="59BBCC">
              <a:alpha val="17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a:extLst>
              <a:ext uri="{FF2B5EF4-FFF2-40B4-BE49-F238E27FC236}">
                <a16:creationId xmlns:a16="http://schemas.microsoft.com/office/drawing/2014/main" id="{0F63D6DB-A6CE-C98E-D648-6EC34526BACC}"/>
              </a:ext>
            </a:extLst>
          </p:cNvPr>
          <p:cNvSpPr/>
          <p:nvPr/>
        </p:nvSpPr>
        <p:spPr>
          <a:xfrm>
            <a:off x="4776728" y="758150"/>
            <a:ext cx="4016459" cy="824400"/>
          </a:xfrm>
          <a:prstGeom prst="roundRect">
            <a:avLst>
              <a:gd name="adj" fmla="val 4422"/>
            </a:avLst>
          </a:prstGeom>
          <a:solidFill>
            <a:srgbClr val="EB9180">
              <a:alpha val="15000"/>
            </a:srgb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14C37179-D2EF-0EF2-0BBE-5838F20A8214}"/>
              </a:ext>
            </a:extLst>
          </p:cNvPr>
          <p:cNvSpPr/>
          <p:nvPr/>
        </p:nvSpPr>
        <p:spPr>
          <a:xfrm>
            <a:off x="-7489" y="3660610"/>
            <a:ext cx="9151489" cy="1482890"/>
          </a:xfrm>
          <a:prstGeom prst="roundRect">
            <a:avLst>
              <a:gd name="adj" fmla="val 0"/>
            </a:avLst>
          </a:prstGeom>
          <a:solidFill>
            <a:schemeClr val="tx1">
              <a:alpha val="6779"/>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BCFF71A-54B0-643E-1678-B0E7CBBBFD7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93100163-5F2E-0061-2880-7C8FCB5CC6B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06D2630-D6CB-3139-D28A-E0A5B2B8AEC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25</a:t>
            </a:fld>
            <a:endParaRPr kumimoji="1" lang="ja-JP" altLang="en-US"/>
          </a:p>
        </p:txBody>
      </p:sp>
      <p:grpSp>
        <p:nvGrpSpPr>
          <p:cNvPr id="5" name="グループ化 4">
            <a:extLst>
              <a:ext uri="{FF2B5EF4-FFF2-40B4-BE49-F238E27FC236}">
                <a16:creationId xmlns:a16="http://schemas.microsoft.com/office/drawing/2014/main" id="{DAD37858-635B-328E-D8D0-FFBF63BFF09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8320325C-1541-0AEC-84F4-271B4C9A37EE}"/>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CAC5DB8F-F4E5-47E5-1005-950C2DAA86F2}"/>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C85199F3-DAB3-2FB0-5E26-DFB0DE6904BE}"/>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a:solidFill>
                  <a:schemeClr val="accent6">
                    <a:lumMod val="50000"/>
                  </a:schemeClr>
                </a:solidFill>
                <a:latin typeface="Meiryo UI" panose="020B0604030504040204" pitchFamily="34" charset="-128"/>
                <a:ea typeface="Meiryo UI" panose="020B0604030504040204" pitchFamily="34" charset="-128"/>
              </a:rPr>
              <a:t>７．事業所の土地利用（リスク・機会とアクション）</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7" name="正方形/長方形 26">
            <a:extLst>
              <a:ext uri="{FF2B5EF4-FFF2-40B4-BE49-F238E27FC236}">
                <a16:creationId xmlns:a16="http://schemas.microsoft.com/office/drawing/2014/main" id="{C38AF75C-73AF-A524-55CB-258783000DBA}"/>
              </a:ext>
            </a:extLst>
          </p:cNvPr>
          <p:cNvSpPr/>
          <p:nvPr/>
        </p:nvSpPr>
        <p:spPr>
          <a:xfrm>
            <a:off x="4880865" y="2087048"/>
            <a:ext cx="3912322" cy="1047531"/>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事業所緑化による税金の減免措置</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周辺地域を巻き込んだ取り組みや自然保護区域化等による</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a:latin typeface="Meiryo UI" panose="020B0604030504040204" pitchFamily="34" charset="-128"/>
                <a:ea typeface="Meiryo UI" panose="020B0604030504040204" pitchFamily="34" charset="-128"/>
              </a:rPr>
              <a:t>ブランドイメージ向上</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事業所緑地、および地域における生物多様性の保全・</a:t>
            </a:r>
            <a:r>
              <a:rPr kumimoji="1" lang="en-US" altLang="ja-JP" sz="1000" spc="150" dirty="0">
                <a:latin typeface="Meiryo UI" panose="020B0604030504040204" pitchFamily="34" charset="-128"/>
                <a:ea typeface="Meiryo UI" panose="020B0604030504040204" pitchFamily="34" charset="-128"/>
              </a:rPr>
              <a:t/>
            </a:r>
            <a:br>
              <a:rPr kumimoji="1" lang="en-US" altLang="ja-JP" sz="1000" spc="150" dirty="0">
                <a:latin typeface="Meiryo UI" panose="020B0604030504040204" pitchFamily="34" charset="-128"/>
                <a:ea typeface="Meiryo UI" panose="020B0604030504040204" pitchFamily="34" charset="-128"/>
              </a:rPr>
            </a:br>
            <a:r>
              <a:rPr kumimoji="1" lang="ja-JP" altLang="en-US" sz="1000" spc="150">
                <a:latin typeface="Meiryo UI" panose="020B0604030504040204" pitchFamily="34" charset="-128"/>
                <a:ea typeface="Meiryo UI" panose="020B0604030504040204" pitchFamily="34" charset="-128"/>
              </a:rPr>
              <a:t>回復活動、生物多様性ポテンシャルの向上</a:t>
            </a:r>
          </a:p>
        </p:txBody>
      </p:sp>
      <p:sp>
        <p:nvSpPr>
          <p:cNvPr id="54" name="テキスト ボックス 53">
            <a:extLst>
              <a:ext uri="{FF2B5EF4-FFF2-40B4-BE49-F238E27FC236}">
                <a16:creationId xmlns:a16="http://schemas.microsoft.com/office/drawing/2014/main" id="{E5FE0410-7EA0-F20F-A770-D5E7CB4573D4}"/>
              </a:ext>
            </a:extLst>
          </p:cNvPr>
          <p:cNvSpPr txBox="1"/>
          <p:nvPr/>
        </p:nvSpPr>
        <p:spPr>
          <a:xfrm>
            <a:off x="5130259" y="5716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AF3440"/>
                </a:solidFill>
              </a:rPr>
              <a:t>自然関連リスク</a:t>
            </a:r>
            <a:r>
              <a:rPr lang="ja-JP" altLang="en-US" sz="1300" spc="330">
                <a:solidFill>
                  <a:schemeClr val="tx1"/>
                </a:solidFill>
              </a:rPr>
              <a:t>の例</a:t>
            </a:r>
            <a:endParaRPr lang="en-US" altLang="ja-JP" sz="1300" spc="330" dirty="0">
              <a:solidFill>
                <a:schemeClr val="tx1"/>
              </a:solidFill>
            </a:endParaRPr>
          </a:p>
        </p:txBody>
      </p:sp>
      <p:sp>
        <p:nvSpPr>
          <p:cNvPr id="14" name="テキスト ボックス 13">
            <a:extLst>
              <a:ext uri="{FF2B5EF4-FFF2-40B4-BE49-F238E27FC236}">
                <a16:creationId xmlns:a16="http://schemas.microsoft.com/office/drawing/2014/main" id="{6B1E6920-D20C-5332-8FDF-6E8D68DF61BC}"/>
              </a:ext>
            </a:extLst>
          </p:cNvPr>
          <p:cNvSpPr txBox="1"/>
          <p:nvPr/>
        </p:nvSpPr>
        <p:spPr>
          <a:xfrm>
            <a:off x="303568" y="3888000"/>
            <a:ext cx="4063705" cy="1108445"/>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周辺地域と連携した事業所管理</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（エコロジカルネットワーク、生息域外保全等）</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地下水涵養力維持のための雨水浸透ますの設置等</a:t>
            </a:r>
          </a:p>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在来種によるグリーンカーテンの設置、屋上緑化、</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敷地内緑地の拡大によるヒートアイランドの抑制</a:t>
            </a:r>
            <a:endParaRPr kumimoji="1" lang="en-US" altLang="ja-JP" sz="1000" spc="200" dirty="0">
              <a:solidFill>
                <a:srgbClr val="2B6454"/>
              </a:solidFill>
              <a:latin typeface="Meiryo UI" panose="020B0604030504040204" pitchFamily="34" charset="-128"/>
              <a:ea typeface="Meiryo UI" panose="020B0604030504040204" pitchFamily="34" charset="-128"/>
            </a:endParaRPr>
          </a:p>
        </p:txBody>
      </p:sp>
      <p:sp>
        <p:nvSpPr>
          <p:cNvPr id="78" name="テキスト ボックス 77">
            <a:extLst>
              <a:ext uri="{FF2B5EF4-FFF2-40B4-BE49-F238E27FC236}">
                <a16:creationId xmlns:a16="http://schemas.microsoft.com/office/drawing/2014/main" id="{B9E41141-19DC-9E37-9B3B-19409B106004}"/>
              </a:ext>
            </a:extLst>
          </p:cNvPr>
          <p:cNvSpPr txBox="1"/>
          <p:nvPr/>
        </p:nvSpPr>
        <p:spPr>
          <a:xfrm>
            <a:off x="4680000" y="3888000"/>
            <a:ext cx="4213948" cy="646780"/>
          </a:xfrm>
          <a:prstGeom prst="rect">
            <a:avLst/>
          </a:prstGeom>
          <a:noFill/>
        </p:spPr>
        <p:txBody>
          <a:bodyPr wrap="square" numCol="1" spcCol="0" rtlCol="0">
            <a:spAutoFit/>
          </a:bodyPr>
          <a:lstStyle/>
          <a:p>
            <a:pPr marL="171450" indent="-171450">
              <a:lnSpc>
                <a:spcPts val="1460"/>
              </a:lnSpc>
              <a:spcAft>
                <a:spcPts val="300"/>
              </a:spcAft>
              <a:buFont typeface="Arial" panose="020B0604020202020204" pitchFamily="34" charset="0"/>
              <a:buChar char="•"/>
            </a:pPr>
            <a:r>
              <a:rPr kumimoji="1" lang="ja-JP" altLang="en-US" sz="1000" spc="200">
                <a:solidFill>
                  <a:srgbClr val="2B6454"/>
                </a:solidFill>
                <a:latin typeface="Meiryo UI" panose="020B0604030504040204" pitchFamily="34" charset="-128"/>
                <a:ea typeface="Meiryo UI" panose="020B0604030504040204" pitchFamily="34" charset="-128"/>
              </a:rPr>
              <a:t>生物多様性に配慮した事業所管理</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（殺虫剤・化学肥料の適正使用、ビオトープの設置、</a:t>
            </a:r>
            <a:r>
              <a:rPr kumimoji="1" lang="en-US" altLang="ja-JP" sz="1000" spc="200" dirty="0">
                <a:solidFill>
                  <a:srgbClr val="2B6454"/>
                </a:solidFill>
                <a:latin typeface="Meiryo UI" panose="020B0604030504040204" pitchFamily="34" charset="-128"/>
                <a:ea typeface="Meiryo UI" panose="020B0604030504040204" pitchFamily="34" charset="-128"/>
              </a:rPr>
              <a:t/>
            </a:r>
            <a:br>
              <a:rPr kumimoji="1" lang="en-US" altLang="ja-JP" sz="1000" spc="200" dirty="0">
                <a:solidFill>
                  <a:srgbClr val="2B6454"/>
                </a:solidFill>
                <a:latin typeface="Meiryo UI" panose="020B0604030504040204" pitchFamily="34" charset="-128"/>
                <a:ea typeface="Meiryo UI" panose="020B0604030504040204" pitchFamily="34" charset="-128"/>
              </a:rPr>
            </a:br>
            <a:r>
              <a:rPr kumimoji="1" lang="ja-JP" altLang="en-US" sz="1000" spc="200">
                <a:solidFill>
                  <a:srgbClr val="2B6454"/>
                </a:solidFill>
                <a:latin typeface="Meiryo UI" panose="020B0604030504040204" pitchFamily="34" charset="-128"/>
                <a:ea typeface="Meiryo UI" panose="020B0604030504040204" pitchFamily="34" charset="-128"/>
              </a:rPr>
              <a:t>企業緑地における在来種の採用、外来種の駆除等）</a:t>
            </a:r>
            <a:endParaRPr kumimoji="1" lang="ja-JP" altLang="en-US" sz="1000" spc="200" dirty="0">
              <a:solidFill>
                <a:srgbClr val="2B6454"/>
              </a:solidFill>
              <a:latin typeface="Meiryo UI" panose="020B0604030504040204" pitchFamily="34" charset="-128"/>
              <a:ea typeface="Meiryo UI" panose="020B0604030504040204" pitchFamily="34" charset="-128"/>
            </a:endParaRPr>
          </a:p>
        </p:txBody>
      </p:sp>
      <p:sp>
        <p:nvSpPr>
          <p:cNvPr id="25" name="角丸四角形 24">
            <a:extLst>
              <a:ext uri="{FF2B5EF4-FFF2-40B4-BE49-F238E27FC236}">
                <a16:creationId xmlns:a16="http://schemas.microsoft.com/office/drawing/2014/main" id="{C0C47C8D-5108-778E-6D49-C41C8FC3D203}"/>
              </a:ext>
            </a:extLst>
          </p:cNvPr>
          <p:cNvSpPr/>
          <p:nvPr/>
        </p:nvSpPr>
        <p:spPr>
          <a:xfrm>
            <a:off x="595418" y="3479995"/>
            <a:ext cx="8694833" cy="33855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依存・影響やリスクを低減させる </a:t>
            </a:r>
            <a:r>
              <a:rPr kumimoji="1" lang="en-US" altLang="ja-JP" sz="1600" b="1" i="0" u="none" strike="noStrike" kern="1200" cap="none" spc="350" normalizeH="0" noProof="0" dirty="0">
                <a:ln>
                  <a:noFill/>
                </a:ln>
                <a:solidFill>
                  <a:srgbClr val="2B6454"/>
                </a:solidFill>
                <a:effectLst/>
                <a:uLnTx/>
                <a:uFillTx/>
                <a:latin typeface="Meiryo UI" panose="020B0604030504040204" pitchFamily="34" charset="-128"/>
                <a:ea typeface="Meiryo UI" panose="020B0604030504040204" pitchFamily="34" charset="-128"/>
                <a:cs typeface="+mn-cs"/>
              </a:rPr>
              <a:t>or </a:t>
            </a:r>
            <a:r>
              <a:rPr kumimoji="1" lang="ja-JP" altLang="en-US" sz="1600" b="1" i="0" u="none" strike="noStrike" kern="1200" cap="none" spc="350" normalizeH="0" noProof="0">
                <a:ln>
                  <a:noFill/>
                </a:ln>
                <a:solidFill>
                  <a:srgbClr val="2B6454"/>
                </a:solidFill>
                <a:effectLst/>
                <a:uLnTx/>
                <a:uFillTx/>
                <a:latin typeface="Meiryo UI" panose="020B0604030504040204" pitchFamily="34" charset="-128"/>
                <a:ea typeface="Meiryo UI" panose="020B0604030504040204" pitchFamily="34" charset="-128"/>
                <a:cs typeface="+mn-cs"/>
              </a:rPr>
              <a:t>機会を増大させるアクションの例</a:t>
            </a:r>
          </a:p>
        </p:txBody>
      </p:sp>
      <p:pic>
        <p:nvPicPr>
          <p:cNvPr id="2" name="図 1">
            <a:extLst>
              <a:ext uri="{FF2B5EF4-FFF2-40B4-BE49-F238E27FC236}">
                <a16:creationId xmlns:a16="http://schemas.microsoft.com/office/drawing/2014/main" id="{587A90AE-33FC-7470-8929-255A23BEA7AC}"/>
              </a:ext>
            </a:extLst>
          </p:cNvPr>
          <p:cNvPicPr>
            <a:picLocks noChangeAspect="1"/>
          </p:cNvPicPr>
          <p:nvPr/>
        </p:nvPicPr>
        <p:blipFill>
          <a:blip r:embed="rId4"/>
          <a:stretch>
            <a:fillRect/>
          </a:stretch>
        </p:blipFill>
        <p:spPr>
          <a:xfrm>
            <a:off x="339869" y="3520117"/>
            <a:ext cx="257380" cy="266255"/>
          </a:xfrm>
          <a:prstGeom prst="rect">
            <a:avLst/>
          </a:prstGeom>
        </p:spPr>
      </p:pic>
      <p:pic>
        <p:nvPicPr>
          <p:cNvPr id="3" name="図 2">
            <a:extLst>
              <a:ext uri="{FF2B5EF4-FFF2-40B4-BE49-F238E27FC236}">
                <a16:creationId xmlns:a16="http://schemas.microsoft.com/office/drawing/2014/main" id="{B20187E4-E9E2-E99D-0DC9-A9145E3E27E5}"/>
              </a:ext>
            </a:extLst>
          </p:cNvPr>
          <p:cNvPicPr>
            <a:picLocks noChangeAspect="1"/>
          </p:cNvPicPr>
          <p:nvPr/>
        </p:nvPicPr>
        <p:blipFill>
          <a:blip r:embed="rId5"/>
          <a:stretch>
            <a:fillRect/>
          </a:stretch>
        </p:blipFill>
        <p:spPr>
          <a:xfrm>
            <a:off x="4918934" y="640116"/>
            <a:ext cx="219616" cy="194452"/>
          </a:xfrm>
          <a:prstGeom prst="rect">
            <a:avLst/>
          </a:prstGeom>
        </p:spPr>
      </p:pic>
      <p:sp>
        <p:nvSpPr>
          <p:cNvPr id="26" name="テキスト ボックス 25">
            <a:extLst>
              <a:ext uri="{FF2B5EF4-FFF2-40B4-BE49-F238E27FC236}">
                <a16:creationId xmlns:a16="http://schemas.microsoft.com/office/drawing/2014/main" id="{E2280E24-6188-08DC-F4E7-8D4FA92483B9}"/>
              </a:ext>
            </a:extLst>
          </p:cNvPr>
          <p:cNvSpPr txBox="1"/>
          <p:nvPr/>
        </p:nvSpPr>
        <p:spPr>
          <a:xfrm>
            <a:off x="5130259" y="1710235"/>
            <a:ext cx="3832589" cy="338554"/>
          </a:xfrm>
          <a:prstGeom prst="round2SameRect">
            <a:avLst>
              <a:gd name="adj1" fmla="val 0"/>
              <a:gd name="adj2" fmla="val 0"/>
            </a:avLst>
          </a:prstGeom>
          <a:noFill/>
          <a:ln w="19050">
            <a:noFill/>
          </a:ln>
        </p:spPr>
        <p:txBody>
          <a:bodyPr wrap="square" rtlCol="0">
            <a:spAutoFit/>
          </a:bodyPr>
          <a:lstStyle/>
          <a:p>
            <a:pPr marL="180975" indent="-180975"/>
            <a:r>
              <a:rPr kumimoji="1" lang="ja-JP" altLang="en-US" sz="1600" b="1" spc="330">
                <a:solidFill>
                  <a:srgbClr val="00668F"/>
                </a:solidFill>
                <a:latin typeface="Meiryo UI" panose="020B0604030504040204" pitchFamily="34" charset="-128"/>
                <a:ea typeface="Meiryo UI" panose="020B0604030504040204" pitchFamily="34" charset="-128"/>
              </a:rPr>
              <a:t>自然関連機会</a:t>
            </a:r>
            <a:r>
              <a:rPr kumimoji="1" lang="ja-JP" altLang="en-US" sz="1300" b="1" spc="330">
                <a:latin typeface="Meiryo UI" panose="020B0604030504040204" pitchFamily="34" charset="-128"/>
                <a:ea typeface="Meiryo UI" panose="020B0604030504040204" pitchFamily="34" charset="-128"/>
              </a:rPr>
              <a:t>の例</a:t>
            </a:r>
            <a:endParaRPr kumimoji="1" lang="en-US" altLang="ja-JP" sz="1300" b="1" spc="330" dirty="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32ACCB-2E42-1EB9-ED88-890C998CA20B}"/>
              </a:ext>
            </a:extLst>
          </p:cNvPr>
          <p:cNvPicPr>
            <a:picLocks noChangeAspect="1"/>
          </p:cNvPicPr>
          <p:nvPr/>
        </p:nvPicPr>
        <p:blipFill>
          <a:blip r:embed="rId6"/>
          <a:stretch>
            <a:fillRect/>
          </a:stretch>
        </p:blipFill>
        <p:spPr>
          <a:xfrm>
            <a:off x="4918934" y="1762585"/>
            <a:ext cx="220767" cy="220767"/>
          </a:xfrm>
          <a:prstGeom prst="rect">
            <a:avLst/>
          </a:prstGeom>
        </p:spPr>
      </p:pic>
      <p:sp>
        <p:nvSpPr>
          <p:cNvPr id="15" name="正方形/長方形 14">
            <a:extLst>
              <a:ext uri="{FF2B5EF4-FFF2-40B4-BE49-F238E27FC236}">
                <a16:creationId xmlns:a16="http://schemas.microsoft.com/office/drawing/2014/main" id="{C2DE64B8-C529-76FE-DC37-34DF930842B6}"/>
              </a:ext>
            </a:extLst>
          </p:cNvPr>
          <p:cNvSpPr/>
          <p:nvPr/>
        </p:nvSpPr>
        <p:spPr>
          <a:xfrm>
            <a:off x="4880865" y="970314"/>
            <a:ext cx="3755432" cy="470450"/>
          </a:xfrm>
          <a:prstGeom prst="rect">
            <a:avLst/>
          </a:prstGeom>
          <a:noFill/>
        </p:spPr>
        <p:txBody>
          <a:bodyPr wrap="square" rtlCol="0">
            <a:spAutoFit/>
          </a:bodyPr>
          <a:lstStyle/>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風水害の激甚化、土砂災害や浸水被害の増加</a:t>
            </a:r>
          </a:p>
          <a:p>
            <a:pPr marL="171450" indent="-171450">
              <a:lnSpc>
                <a:spcPts val="1400"/>
              </a:lnSpc>
              <a:spcBef>
                <a:spcPts val="300"/>
              </a:spcBef>
              <a:buFont typeface="Arial" panose="020B0604020202020204" pitchFamily="34" charset="0"/>
              <a:buChar char="•"/>
            </a:pPr>
            <a:r>
              <a:rPr kumimoji="1" lang="ja-JP" altLang="en-US" sz="1000" spc="150">
                <a:latin typeface="Meiryo UI" panose="020B0604030504040204" pitchFamily="34" charset="-128"/>
                <a:ea typeface="Meiryo UI" panose="020B0604030504040204" pitchFamily="34" charset="-128"/>
              </a:rPr>
              <a:t>工場の建設時などにおける周辺地域との摩擦</a:t>
            </a:r>
            <a:endParaRPr kumimoji="1" lang="ja-JP" altLang="en-US" sz="1000" spc="150" dirty="0">
              <a:latin typeface="Meiryo UI" panose="020B0604030504040204" pitchFamily="34" charset="-128"/>
              <a:ea typeface="Meiryo UI" panose="020B0604030504040204" pitchFamily="34" charset="-128"/>
            </a:endParaRPr>
          </a:p>
        </p:txBody>
      </p:sp>
      <p:sp>
        <p:nvSpPr>
          <p:cNvPr id="22" name="角丸四角形 12">
            <a:extLst>
              <a:ext uri="{FF2B5EF4-FFF2-40B4-BE49-F238E27FC236}">
                <a16:creationId xmlns:a16="http://schemas.microsoft.com/office/drawing/2014/main" id="{0D83623A-ED8F-4354-86F1-60D0E0A95223}"/>
              </a:ext>
            </a:extLst>
          </p:cNvPr>
          <p:cNvSpPr/>
          <p:nvPr/>
        </p:nvSpPr>
        <p:spPr>
          <a:xfrm>
            <a:off x="633458" y="998776"/>
            <a:ext cx="3430959" cy="1120601"/>
          </a:xfrm>
          <a:prstGeom prst="roundRect">
            <a:avLst>
              <a:gd name="adj" fmla="val 4422"/>
            </a:avLst>
          </a:prstGeom>
          <a:noFill/>
          <a:ln w="19050">
            <a:solidFill>
              <a:srgbClr val="009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959C8439-7011-47DF-8575-4272D111C707}"/>
              </a:ext>
            </a:extLst>
          </p:cNvPr>
          <p:cNvGrpSpPr/>
          <p:nvPr/>
        </p:nvGrpSpPr>
        <p:grpSpPr>
          <a:xfrm>
            <a:off x="55796" y="1265866"/>
            <a:ext cx="1249362" cy="437885"/>
            <a:chOff x="55796" y="1265866"/>
            <a:chExt cx="1249362" cy="437885"/>
          </a:xfrm>
        </p:grpSpPr>
        <p:sp>
          <p:nvSpPr>
            <p:cNvPr id="28" name="正方形/長方形 27">
              <a:extLst>
                <a:ext uri="{FF2B5EF4-FFF2-40B4-BE49-F238E27FC236}">
                  <a16:creationId xmlns:a16="http://schemas.microsoft.com/office/drawing/2014/main" id="{D93594A2-B13D-4D48-9FD6-2D970681944A}"/>
                </a:ext>
              </a:extLst>
            </p:cNvPr>
            <p:cNvSpPr/>
            <p:nvPr/>
          </p:nvSpPr>
          <p:spPr>
            <a:xfrm>
              <a:off x="343581" y="1365197"/>
              <a:ext cx="635957" cy="338554"/>
            </a:xfrm>
            <a:prstGeom prst="rect">
              <a:avLst/>
            </a:pr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58A1378-A33B-4598-AE29-844AA476727C}"/>
                </a:ext>
              </a:extLst>
            </p:cNvPr>
            <p:cNvSpPr txBox="1">
              <a:spLocks noChangeArrowheads="1"/>
            </p:cNvSpPr>
            <p:nvPr/>
          </p:nvSpPr>
          <p:spPr bwMode="auto">
            <a:xfrm>
              <a:off x="55796" y="1265866"/>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依存</a:t>
              </a:r>
            </a:p>
          </p:txBody>
        </p:sp>
      </p:grpSp>
      <p:grpSp>
        <p:nvGrpSpPr>
          <p:cNvPr id="30" name="グループ化 29">
            <a:extLst>
              <a:ext uri="{FF2B5EF4-FFF2-40B4-BE49-F238E27FC236}">
                <a16:creationId xmlns:a16="http://schemas.microsoft.com/office/drawing/2014/main" id="{EB6E4B4F-7BB4-43EF-B0F7-C921CF5634CB}"/>
              </a:ext>
            </a:extLst>
          </p:cNvPr>
          <p:cNvGrpSpPr/>
          <p:nvPr/>
        </p:nvGrpSpPr>
        <p:grpSpPr>
          <a:xfrm>
            <a:off x="33797" y="2582889"/>
            <a:ext cx="1249362" cy="437885"/>
            <a:chOff x="33797" y="2582889"/>
            <a:chExt cx="1249362" cy="437885"/>
          </a:xfrm>
        </p:grpSpPr>
        <p:sp>
          <p:nvSpPr>
            <p:cNvPr id="31" name="正方形/長方形 30">
              <a:extLst>
                <a:ext uri="{FF2B5EF4-FFF2-40B4-BE49-F238E27FC236}">
                  <a16:creationId xmlns:a16="http://schemas.microsoft.com/office/drawing/2014/main" id="{B7CFE1E1-72A2-485F-B74E-EDF2A0879693}"/>
                </a:ext>
              </a:extLst>
            </p:cNvPr>
            <p:cNvSpPr/>
            <p:nvPr/>
          </p:nvSpPr>
          <p:spPr>
            <a:xfrm>
              <a:off x="321582" y="2682220"/>
              <a:ext cx="635957" cy="338554"/>
            </a:xfrm>
            <a:prstGeom prst="rect">
              <a:avLst/>
            </a:prstGeom>
            <a:solidFill>
              <a:srgbClr val="96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407AFF1-31F7-41AA-962B-BD3637F5FC59}"/>
                </a:ext>
              </a:extLst>
            </p:cNvPr>
            <p:cNvSpPr txBox="1">
              <a:spLocks noChangeArrowheads="1"/>
            </p:cNvSpPr>
            <p:nvPr/>
          </p:nvSpPr>
          <p:spPr bwMode="auto">
            <a:xfrm>
              <a:off x="33797" y="2582889"/>
              <a:ext cx="1249362" cy="409420"/>
            </a:xfrm>
            <a:prstGeom prst="roundRect">
              <a:avLst>
                <a:gd name="adj" fmla="val 9646"/>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0" tIns="0" rIns="0" bIns="0" anchor="ctr">
              <a:spAutoFit/>
            </a:bodyPr>
            <a:lstStyle/>
            <a:p>
              <a:pPr algn="ctr" eaLnBrk="1" hangingPunct="1">
                <a:lnSpc>
                  <a:spcPts val="3560"/>
                </a:lnSpc>
              </a:pPr>
              <a:r>
                <a:rPr lang="ja-JP" altLang="en-US" sz="1600" b="1" spc="300" dirty="0">
                  <a:solidFill>
                    <a:schemeClr val="bg1"/>
                  </a:solidFill>
                  <a:latin typeface="Meiryo UI" panose="020B0604030504040204" pitchFamily="34" charset="-128"/>
                  <a:ea typeface="Meiryo UI" panose="020B0604030504040204" pitchFamily="34" charset="-128"/>
                </a:rPr>
                <a:t>影響</a:t>
              </a:r>
            </a:p>
          </p:txBody>
        </p:sp>
      </p:grpSp>
      <p:sp>
        <p:nvSpPr>
          <p:cNvPr id="34" name="テキスト ボックス 33">
            <a:extLst>
              <a:ext uri="{FF2B5EF4-FFF2-40B4-BE49-F238E27FC236}">
                <a16:creationId xmlns:a16="http://schemas.microsoft.com/office/drawing/2014/main" id="{1769F49D-436D-441D-B9DF-43A3F6264C42}"/>
              </a:ext>
            </a:extLst>
          </p:cNvPr>
          <p:cNvSpPr txBox="1"/>
          <p:nvPr/>
        </p:nvSpPr>
        <p:spPr>
          <a:xfrm>
            <a:off x="253328" y="575046"/>
            <a:ext cx="3800658" cy="338554"/>
          </a:xfrm>
          <a:prstGeom prst="round2SameRect">
            <a:avLst>
              <a:gd name="adj1" fmla="val 0"/>
              <a:gd name="adj2" fmla="val 0"/>
            </a:avLst>
          </a:prstGeom>
          <a:noFill/>
          <a:ln w="19050">
            <a:noFill/>
          </a:ln>
        </p:spPr>
        <p:txBody>
          <a:bodyPr wrap="square" rtlCol="0">
            <a:spAutoFit/>
          </a:bodyPr>
          <a:lstStyle>
            <a:defPPr>
              <a:defRPr lang="en-US"/>
            </a:defPPr>
            <a:lvl1pPr marL="180975" indent="-180975" algn="ctr">
              <a:defRPr kumimoji="1" sz="950" b="1" spc="300">
                <a:solidFill>
                  <a:schemeClr val="bg1"/>
                </a:solidFill>
                <a:latin typeface="Meiryo UI" panose="020B0604030504040204" pitchFamily="34" charset="-128"/>
                <a:ea typeface="Meiryo UI" panose="020B0604030504040204" pitchFamily="34" charset="-128"/>
              </a:defRPr>
            </a:lvl1pPr>
          </a:lstStyle>
          <a:p>
            <a:pPr algn="l"/>
            <a:r>
              <a:rPr lang="ja-JP" altLang="en-US" sz="1600" spc="330" dirty="0">
                <a:solidFill>
                  <a:srgbClr val="2B6454"/>
                </a:solidFill>
              </a:rPr>
              <a:t>関係する依存・影響</a:t>
            </a:r>
            <a:endParaRPr lang="en-US" altLang="ja-JP" sz="1600" spc="330" dirty="0">
              <a:solidFill>
                <a:srgbClr val="2B6454"/>
              </a:solidFill>
            </a:endParaRPr>
          </a:p>
        </p:txBody>
      </p:sp>
      <p:sp>
        <p:nvSpPr>
          <p:cNvPr id="35" name="角丸四角形 12">
            <a:extLst>
              <a:ext uri="{FF2B5EF4-FFF2-40B4-BE49-F238E27FC236}">
                <a16:creationId xmlns:a16="http://schemas.microsoft.com/office/drawing/2014/main" id="{F443C763-44BD-4943-8AB3-2B528F926654}"/>
              </a:ext>
            </a:extLst>
          </p:cNvPr>
          <p:cNvSpPr/>
          <p:nvPr/>
        </p:nvSpPr>
        <p:spPr>
          <a:xfrm>
            <a:off x="633458" y="2264016"/>
            <a:ext cx="3430959" cy="1113350"/>
          </a:xfrm>
          <a:prstGeom prst="roundRect">
            <a:avLst>
              <a:gd name="adj" fmla="val 4422"/>
            </a:avLst>
          </a:prstGeom>
          <a:noFill/>
          <a:ln w="19050">
            <a:solidFill>
              <a:srgbClr val="966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ADDC691-5CBB-486B-9E27-99BC1CC0C504}"/>
              </a:ext>
            </a:extLst>
          </p:cNvPr>
          <p:cNvSpPr/>
          <p:nvPr/>
        </p:nvSpPr>
        <p:spPr>
          <a:xfrm>
            <a:off x="2083103" y="1726259"/>
            <a:ext cx="977268" cy="29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大気・水・土壌の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浄化・調整</a:t>
            </a:r>
          </a:p>
        </p:txBody>
      </p:sp>
      <p:sp>
        <p:nvSpPr>
          <p:cNvPr id="37" name="正方形/長方形 36">
            <a:extLst>
              <a:ext uri="{FF2B5EF4-FFF2-40B4-BE49-F238E27FC236}">
                <a16:creationId xmlns:a16="http://schemas.microsoft.com/office/drawing/2014/main" id="{43069688-8D2C-4FCE-9E80-3A75E1F7295D}"/>
              </a:ext>
            </a:extLst>
          </p:cNvPr>
          <p:cNvSpPr/>
          <p:nvPr/>
        </p:nvSpPr>
        <p:spPr>
          <a:xfrm>
            <a:off x="903507" y="1724803"/>
            <a:ext cx="1112154" cy="29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土壌浸食や</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自然災害からの防護</a:t>
            </a:r>
          </a:p>
        </p:txBody>
      </p:sp>
      <p:sp>
        <p:nvSpPr>
          <p:cNvPr id="38" name="正方形/長方形 37">
            <a:extLst>
              <a:ext uri="{FF2B5EF4-FFF2-40B4-BE49-F238E27FC236}">
                <a16:creationId xmlns:a16="http://schemas.microsoft.com/office/drawing/2014/main" id="{2CD0EEEF-2385-44C0-996F-585F4F7657ED}"/>
              </a:ext>
            </a:extLst>
          </p:cNvPr>
          <p:cNvSpPr/>
          <p:nvPr/>
        </p:nvSpPr>
        <p:spPr>
          <a:xfrm>
            <a:off x="3195462" y="1675286"/>
            <a:ext cx="913985" cy="440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レクリエーション、</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精神的充足等の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文化的サービス</a:t>
            </a:r>
          </a:p>
        </p:txBody>
      </p:sp>
      <p:sp>
        <p:nvSpPr>
          <p:cNvPr id="39" name="正方形/長方形 38">
            <a:extLst>
              <a:ext uri="{FF2B5EF4-FFF2-40B4-BE49-F238E27FC236}">
                <a16:creationId xmlns:a16="http://schemas.microsoft.com/office/drawing/2014/main" id="{A981ACE4-9AE8-4B7E-8980-DA69BB257EDC}"/>
              </a:ext>
            </a:extLst>
          </p:cNvPr>
          <p:cNvSpPr/>
          <p:nvPr/>
        </p:nvSpPr>
        <p:spPr>
          <a:xfrm>
            <a:off x="2554287" y="2768030"/>
            <a:ext cx="761000" cy="38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緑地管理での</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農薬・殺虫剤</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の使用</a:t>
            </a:r>
          </a:p>
        </p:txBody>
      </p:sp>
      <p:sp>
        <p:nvSpPr>
          <p:cNvPr id="40" name="正方形/長方形 39">
            <a:extLst>
              <a:ext uri="{FF2B5EF4-FFF2-40B4-BE49-F238E27FC236}">
                <a16:creationId xmlns:a16="http://schemas.microsoft.com/office/drawing/2014/main" id="{BF9E9980-795F-4AF2-B280-6EBA00A2E3D7}"/>
              </a:ext>
            </a:extLst>
          </p:cNvPr>
          <p:cNvSpPr/>
          <p:nvPr/>
        </p:nvSpPr>
        <p:spPr>
          <a:xfrm>
            <a:off x="870513" y="2771936"/>
            <a:ext cx="917000" cy="379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建物の建設</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による生息・</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生育地の変化</a:t>
            </a:r>
          </a:p>
        </p:txBody>
      </p:sp>
      <p:sp>
        <p:nvSpPr>
          <p:cNvPr id="41" name="正方形/長方形 40">
            <a:extLst>
              <a:ext uri="{FF2B5EF4-FFF2-40B4-BE49-F238E27FC236}">
                <a16:creationId xmlns:a16="http://schemas.microsoft.com/office/drawing/2014/main" id="{03737276-9A7C-42FC-92C3-D6620968F644}"/>
              </a:ext>
            </a:extLst>
          </p:cNvPr>
          <p:cNvSpPr/>
          <p:nvPr/>
        </p:nvSpPr>
        <p:spPr>
          <a:xfrm>
            <a:off x="1616736" y="2774971"/>
            <a:ext cx="1005305" cy="443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浸透面の被覆</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による地下水涵養</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の減少</a:t>
            </a:r>
          </a:p>
        </p:txBody>
      </p:sp>
      <p:sp>
        <p:nvSpPr>
          <p:cNvPr id="42" name="正方形/長方形 41">
            <a:extLst>
              <a:ext uri="{FF2B5EF4-FFF2-40B4-BE49-F238E27FC236}">
                <a16:creationId xmlns:a16="http://schemas.microsoft.com/office/drawing/2014/main" id="{E50836B5-A680-46AA-B61E-5EEB5BE9BE3B}"/>
              </a:ext>
            </a:extLst>
          </p:cNvPr>
          <p:cNvSpPr/>
          <p:nvPr/>
        </p:nvSpPr>
        <p:spPr>
          <a:xfrm>
            <a:off x="3300458" y="2764328"/>
            <a:ext cx="803833" cy="599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r>
              <a:rPr lang="ja-JP" altLang="en-US" sz="700" spc="100" dirty="0">
                <a:solidFill>
                  <a:schemeClr val="tx1"/>
                </a:solidFill>
                <a:latin typeface="Meiryo UI" panose="020B0604030504040204" pitchFamily="34" charset="-128"/>
                <a:ea typeface="Meiryo UI" panose="020B0604030504040204" pitchFamily="34" charset="-128"/>
              </a:rPr>
              <a:t>外来種の利用</a:t>
            </a:r>
            <a:endParaRPr lang="en-US" altLang="ja-JP" sz="700" spc="1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spc="100" dirty="0">
                <a:solidFill>
                  <a:schemeClr val="tx1"/>
                </a:solidFill>
                <a:latin typeface="Meiryo UI" panose="020B0604030504040204" pitchFamily="34" charset="-128"/>
                <a:ea typeface="Meiryo UI" panose="020B0604030504040204" pitchFamily="34" charset="-128"/>
              </a:rPr>
              <a:t>による地域生態系</a:t>
            </a:r>
            <a:r>
              <a:rPr lang="ja-JP" altLang="en-US" sz="700" dirty="0">
                <a:solidFill>
                  <a:schemeClr val="tx1"/>
                </a:solidFill>
                <a:latin typeface="Meiryo UI" panose="020B0604030504040204" pitchFamily="34" charset="-128"/>
                <a:ea typeface="Meiryo UI" panose="020B0604030504040204" pitchFamily="34" charset="-128"/>
              </a:rPr>
              <a:t>かく乱や</a:t>
            </a:r>
            <a:endParaRPr lang="en-US" altLang="ja-JP" sz="700" dirty="0">
              <a:solidFill>
                <a:schemeClr val="tx1"/>
              </a:solidFill>
              <a:latin typeface="Meiryo UI" panose="020B0604030504040204" pitchFamily="34" charset="-128"/>
              <a:ea typeface="Meiryo UI" panose="020B0604030504040204" pitchFamily="34" charset="-128"/>
            </a:endParaRPr>
          </a:p>
          <a:p>
            <a:pPr marL="0" indent="0" algn="ctr"/>
            <a:r>
              <a:rPr lang="ja-JP" altLang="en-US" sz="700" dirty="0">
                <a:solidFill>
                  <a:schemeClr val="tx1"/>
                </a:solidFill>
                <a:latin typeface="Meiryo UI" panose="020B0604030504040204" pitchFamily="34" charset="-128"/>
                <a:ea typeface="Meiryo UI" panose="020B0604030504040204" pitchFamily="34" charset="-128"/>
              </a:rPr>
              <a:t>侵略的外来種の放置による拡散</a:t>
            </a:r>
          </a:p>
        </p:txBody>
      </p:sp>
      <p:pic>
        <p:nvPicPr>
          <p:cNvPr id="43" name="図 42" descr="おもちゃ, レゴ, 挿絵 が含まれている画像&#10;&#10;AI によって生成されたコンテンツは間違っている可能性があります。">
            <a:extLst>
              <a:ext uri="{FF2B5EF4-FFF2-40B4-BE49-F238E27FC236}">
                <a16:creationId xmlns:a16="http://schemas.microsoft.com/office/drawing/2014/main" id="{8632B7BB-CA89-4B00-BAE2-B4F8104471AA}"/>
              </a:ext>
            </a:extLst>
          </p:cNvPr>
          <p:cNvPicPr>
            <a:picLocks noChangeAspect="1"/>
          </p:cNvPicPr>
          <p:nvPr/>
        </p:nvPicPr>
        <p:blipFill>
          <a:blip r:embed="rId7"/>
          <a:stretch>
            <a:fillRect/>
          </a:stretch>
        </p:blipFill>
        <p:spPr>
          <a:xfrm>
            <a:off x="986745" y="2332750"/>
            <a:ext cx="742611" cy="454849"/>
          </a:xfrm>
          <a:prstGeom prst="rect">
            <a:avLst/>
          </a:prstGeom>
        </p:spPr>
      </p:pic>
      <p:pic>
        <p:nvPicPr>
          <p:cNvPr id="44" name="図 43" descr="ケーキ, テーブル, 屋内, 誕生日 が含まれている画像&#10;&#10;AI によって生成されたコンテンツは間違っている可能性があります。">
            <a:extLst>
              <a:ext uri="{FF2B5EF4-FFF2-40B4-BE49-F238E27FC236}">
                <a16:creationId xmlns:a16="http://schemas.microsoft.com/office/drawing/2014/main" id="{0E9013B4-F9BA-4F50-AFEE-97AE87B08A61}"/>
              </a:ext>
            </a:extLst>
          </p:cNvPr>
          <p:cNvPicPr>
            <a:picLocks noChangeAspect="1"/>
          </p:cNvPicPr>
          <p:nvPr/>
        </p:nvPicPr>
        <p:blipFill>
          <a:blip r:embed="rId8"/>
          <a:stretch>
            <a:fillRect/>
          </a:stretch>
        </p:blipFill>
        <p:spPr>
          <a:xfrm>
            <a:off x="1024747" y="1131436"/>
            <a:ext cx="931986" cy="491710"/>
          </a:xfrm>
          <a:prstGeom prst="rect">
            <a:avLst/>
          </a:prstGeom>
        </p:spPr>
      </p:pic>
      <p:pic>
        <p:nvPicPr>
          <p:cNvPr id="45" name="図 44" descr="カレンダー&#10;&#10;AI によって生成されたコンテンツは間違っている可能性があります。">
            <a:extLst>
              <a:ext uri="{FF2B5EF4-FFF2-40B4-BE49-F238E27FC236}">
                <a16:creationId xmlns:a16="http://schemas.microsoft.com/office/drawing/2014/main" id="{0E50C697-3817-48FB-946C-C9B8D6E322D1}"/>
              </a:ext>
            </a:extLst>
          </p:cNvPr>
          <p:cNvPicPr>
            <a:picLocks noChangeAspect="1"/>
          </p:cNvPicPr>
          <p:nvPr/>
        </p:nvPicPr>
        <p:blipFill>
          <a:blip r:embed="rId9"/>
          <a:stretch>
            <a:fillRect/>
          </a:stretch>
        </p:blipFill>
        <p:spPr>
          <a:xfrm>
            <a:off x="1775578" y="2364623"/>
            <a:ext cx="728106" cy="382537"/>
          </a:xfrm>
          <a:prstGeom prst="rect">
            <a:avLst/>
          </a:prstGeom>
        </p:spPr>
      </p:pic>
      <p:pic>
        <p:nvPicPr>
          <p:cNvPr id="46" name="図 45" descr="ダイアグラム&#10;&#10;AI によって生成されたコンテンツは間違っている可能性があります。">
            <a:extLst>
              <a:ext uri="{FF2B5EF4-FFF2-40B4-BE49-F238E27FC236}">
                <a16:creationId xmlns:a16="http://schemas.microsoft.com/office/drawing/2014/main" id="{39FA51E9-C3F8-4C9B-8140-484E64A04E7D}"/>
              </a:ext>
            </a:extLst>
          </p:cNvPr>
          <p:cNvPicPr>
            <a:picLocks noChangeAspect="1"/>
          </p:cNvPicPr>
          <p:nvPr/>
        </p:nvPicPr>
        <p:blipFill>
          <a:blip r:embed="rId10"/>
          <a:stretch>
            <a:fillRect/>
          </a:stretch>
        </p:blipFill>
        <p:spPr>
          <a:xfrm>
            <a:off x="2607821" y="2318818"/>
            <a:ext cx="662309" cy="436959"/>
          </a:xfrm>
          <a:prstGeom prst="rect">
            <a:avLst/>
          </a:prstGeom>
        </p:spPr>
      </p:pic>
      <p:pic>
        <p:nvPicPr>
          <p:cNvPr id="47" name="図 46" descr="グラフ が含まれている画像&#10;&#10;AI によって生成されたコンテンツは間違っている可能性があります。">
            <a:extLst>
              <a:ext uri="{FF2B5EF4-FFF2-40B4-BE49-F238E27FC236}">
                <a16:creationId xmlns:a16="http://schemas.microsoft.com/office/drawing/2014/main" id="{92E4E42B-BE0A-4E82-94DF-328BD6C2B5DA}"/>
              </a:ext>
            </a:extLst>
          </p:cNvPr>
          <p:cNvPicPr>
            <a:picLocks noChangeAspect="1"/>
          </p:cNvPicPr>
          <p:nvPr/>
        </p:nvPicPr>
        <p:blipFill>
          <a:blip r:embed="rId11"/>
          <a:stretch>
            <a:fillRect/>
          </a:stretch>
        </p:blipFill>
        <p:spPr>
          <a:xfrm>
            <a:off x="3359632" y="2329557"/>
            <a:ext cx="650794" cy="429362"/>
          </a:xfrm>
          <a:prstGeom prst="rect">
            <a:avLst/>
          </a:prstGeom>
        </p:spPr>
      </p:pic>
      <p:pic>
        <p:nvPicPr>
          <p:cNvPr id="48" name="図 47" descr="おもちゃ, 時計 が含まれている画像&#10;&#10;AI によって生成されたコンテンツは間違っている可能性があります。">
            <a:extLst>
              <a:ext uri="{FF2B5EF4-FFF2-40B4-BE49-F238E27FC236}">
                <a16:creationId xmlns:a16="http://schemas.microsoft.com/office/drawing/2014/main" id="{0FAC8E0F-D410-4A1A-9975-EF6567318B49}"/>
              </a:ext>
            </a:extLst>
          </p:cNvPr>
          <p:cNvPicPr>
            <a:picLocks noChangeAspect="1"/>
          </p:cNvPicPr>
          <p:nvPr/>
        </p:nvPicPr>
        <p:blipFill>
          <a:blip r:embed="rId12"/>
          <a:stretch>
            <a:fillRect/>
          </a:stretch>
        </p:blipFill>
        <p:spPr>
          <a:xfrm>
            <a:off x="3260584" y="1065400"/>
            <a:ext cx="735152" cy="645500"/>
          </a:xfrm>
          <a:prstGeom prst="rect">
            <a:avLst/>
          </a:prstGeom>
        </p:spPr>
      </p:pic>
      <p:pic>
        <p:nvPicPr>
          <p:cNvPr id="49" name="図 48" descr="時計 が含まれている画像&#10;&#10;AI によって生成されたコンテンツは間違っている可能性があります。">
            <a:extLst>
              <a:ext uri="{FF2B5EF4-FFF2-40B4-BE49-F238E27FC236}">
                <a16:creationId xmlns:a16="http://schemas.microsoft.com/office/drawing/2014/main" id="{08FC1516-8DE5-492C-9439-441E6A91B689}"/>
              </a:ext>
            </a:extLst>
          </p:cNvPr>
          <p:cNvPicPr>
            <a:picLocks noChangeAspect="1"/>
          </p:cNvPicPr>
          <p:nvPr/>
        </p:nvPicPr>
        <p:blipFill>
          <a:blip r:embed="rId13"/>
          <a:stretch>
            <a:fillRect/>
          </a:stretch>
        </p:blipFill>
        <p:spPr>
          <a:xfrm>
            <a:off x="2015661" y="1156042"/>
            <a:ext cx="1112153" cy="462851"/>
          </a:xfrm>
          <a:prstGeom prst="rect">
            <a:avLst/>
          </a:prstGeom>
        </p:spPr>
      </p:pic>
    </p:spTree>
    <p:extLst>
      <p:ext uri="{BB962C8B-B14F-4D97-AF65-F5344CB8AC3E}">
        <p14:creationId xmlns:p14="http://schemas.microsoft.com/office/powerpoint/2010/main" val="1726289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E61821A-9823-0E55-FE4C-8ACEB37811D2}"/>
              </a:ext>
            </a:extLst>
          </p:cNvPr>
          <p:cNvSpPr txBox="1"/>
          <p:nvPr/>
        </p:nvSpPr>
        <p:spPr>
          <a:xfrm>
            <a:off x="485900" y="4265790"/>
            <a:ext cx="6614460" cy="564031"/>
          </a:xfrm>
          <a:prstGeom prst="rect">
            <a:avLst/>
          </a:prstGeom>
          <a:noFill/>
        </p:spPr>
        <p:txBody>
          <a:bodyPr wrap="square" rtlCol="0">
            <a:noAutofit/>
          </a:bodyPr>
          <a:lstStyle/>
          <a:p>
            <a:pPr marL="180975" indent="-180975"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■生物多様性</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WG</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幹事団体　一般社団法人日本電機工業会　環境ビジネス部</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588" algn="just"/>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https://www.jema-net.or.jp/</a:t>
            </a:r>
            <a:endPar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3" name="正方形/長方形 12">
            <a:extLst>
              <a:ext uri="{FF2B5EF4-FFF2-40B4-BE49-F238E27FC236}">
                <a16:creationId xmlns:a16="http://schemas.microsoft.com/office/drawing/2014/main" id="{AEB3F94C-2682-7C93-501A-726D43A987CE}"/>
              </a:ext>
            </a:extLst>
          </p:cNvPr>
          <p:cNvSpPr>
            <a:spLocks noGrp="1" noRot="1" noMove="1" noResize="1" noEditPoints="1" noAdjustHandles="1" noChangeArrowheads="1" noChangeShapeType="1"/>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AB96253C-E9DB-509A-90EC-2053B29A3F72}"/>
              </a:ext>
            </a:extLst>
          </p:cNvPr>
          <p:cNvGrpSpPr/>
          <p:nvPr/>
        </p:nvGrpSpPr>
        <p:grpSpPr>
          <a:xfrm>
            <a:off x="345600" y="529199"/>
            <a:ext cx="5508000" cy="396000"/>
            <a:chOff x="345600" y="529199"/>
            <a:chExt cx="5530414" cy="433971"/>
          </a:xfrm>
        </p:grpSpPr>
        <p:sp>
          <p:nvSpPr>
            <p:cNvPr id="7" name="角丸四角形 6">
              <a:extLst>
                <a:ext uri="{FF2B5EF4-FFF2-40B4-BE49-F238E27FC236}">
                  <a16:creationId xmlns:a16="http://schemas.microsoft.com/office/drawing/2014/main" id="{8B73A6BE-25C7-469F-1AC4-E32F901CD880}"/>
                </a:ext>
              </a:extLst>
            </p:cNvPr>
            <p:cNvSpPr/>
            <p:nvPr/>
          </p:nvSpPr>
          <p:spPr>
            <a:xfrm>
              <a:off x="345601" y="529199"/>
              <a:ext cx="5196458" cy="43397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22" name="テキスト ボックス 21">
              <a:extLst>
                <a:ext uri="{FF2B5EF4-FFF2-40B4-BE49-F238E27FC236}">
                  <a16:creationId xmlns:a16="http://schemas.microsoft.com/office/drawing/2014/main" id="{464EA4F4-CCEC-828D-7FC4-C412D33EFCC9}"/>
                </a:ext>
              </a:extLst>
            </p:cNvPr>
            <p:cNvSpPr txBox="1"/>
            <p:nvPr/>
          </p:nvSpPr>
          <p:spPr>
            <a:xfrm>
              <a:off x="345600" y="551066"/>
              <a:ext cx="5530414" cy="404746"/>
            </a:xfrm>
            <a:prstGeom prst="rect">
              <a:avLst/>
            </a:prstGeom>
            <a:noFill/>
          </p:spPr>
          <p:txBody>
            <a:bodyPr wrap="square" rtlCol="0">
              <a:spAutoFit/>
            </a:bodyPr>
            <a:lstStyle/>
            <a:p>
              <a:r>
                <a:rPr kumimoji="1" lang="ja-JP" altLang="en-US" b="1" spc="300" dirty="0">
                  <a:solidFill>
                    <a:schemeClr val="bg1"/>
                  </a:solidFill>
                  <a:latin typeface="Meiryo UI" panose="020B0604030504040204" pitchFamily="34" charset="-128"/>
                  <a:ea typeface="Meiryo UI" panose="020B0604030504040204" pitchFamily="34" charset="-128"/>
                </a:rPr>
                <a:t>電機・電子</a:t>
              </a:r>
              <a:r>
                <a:rPr kumimoji="1" lang="en-US" altLang="ja-JP" b="1" spc="300" dirty="0">
                  <a:solidFill>
                    <a:schemeClr val="bg1"/>
                  </a:solidFill>
                  <a:latin typeface="Meiryo UI" panose="020B0604030504040204" pitchFamily="34" charset="-128"/>
                  <a:ea typeface="Meiryo UI" panose="020B0604030504040204" pitchFamily="34" charset="-128"/>
                </a:rPr>
                <a:t>4</a:t>
              </a:r>
              <a:r>
                <a:rPr kumimoji="1" lang="ja-JP" altLang="en-US" b="1" spc="300" dirty="0">
                  <a:solidFill>
                    <a:schemeClr val="bg1"/>
                  </a:solidFill>
                  <a:latin typeface="Meiryo UI" panose="020B0604030504040204" pitchFamily="34" charset="-128"/>
                  <a:ea typeface="Meiryo UI" panose="020B0604030504040204" pitchFamily="34" charset="-128"/>
                </a:rPr>
                <a:t>団体　関連ウェブサイト</a:t>
              </a:r>
            </a:p>
          </p:txBody>
        </p:sp>
      </p:gr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7" y="4802247"/>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a:solidFill>
                  <a:schemeClr val="tx2"/>
                </a:solidFill>
                <a:latin typeface="Meiryo UI" panose="020B0604030504040204" pitchFamily="34" charset="-128"/>
                <a:ea typeface="Meiryo UI" panose="020B0604030504040204" pitchFamily="34" charset="-128"/>
              </a:rPr>
              <a:t>電機・電子</a:t>
            </a:r>
            <a:r>
              <a:rPr lang="en-US" altLang="ja-JP" sz="800">
                <a:solidFill>
                  <a:schemeClr val="tx2"/>
                </a:solidFill>
                <a:latin typeface="Meiryo UI" panose="020B0604030504040204" pitchFamily="34" charset="-128"/>
                <a:ea typeface="Meiryo UI" panose="020B0604030504040204" pitchFamily="34" charset="-128"/>
              </a:rPr>
              <a:t>4</a:t>
            </a:r>
            <a:r>
              <a:rPr lang="ja-JP" altLang="en-US" sz="800">
                <a:solidFill>
                  <a:schemeClr val="tx2"/>
                </a:solidFill>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1" y="4773049"/>
            <a:ext cx="2057400" cy="273844"/>
          </a:xfrm>
        </p:spPr>
        <p:txBody>
          <a:bodyPr/>
          <a:lstStyle/>
          <a:p>
            <a:fld id="{C4A9095F-62E3-6249-A8EC-A08F2F0E9BB7}" type="slidenum">
              <a:rPr kumimoji="1" lang="ja-JP" altLang="en-US" smtClean="0"/>
              <a:t>26</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49" y="1"/>
            <a:ext cx="882651"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grpSp>
        <p:nvGrpSpPr>
          <p:cNvPr id="19" name="グループ化 18">
            <a:extLst>
              <a:ext uri="{FF2B5EF4-FFF2-40B4-BE49-F238E27FC236}">
                <a16:creationId xmlns:a16="http://schemas.microsoft.com/office/drawing/2014/main" id="{08656BC9-29BE-B1A3-2EEC-3BFF27DC8ADE}"/>
              </a:ext>
            </a:extLst>
          </p:cNvPr>
          <p:cNvGrpSpPr/>
          <p:nvPr/>
        </p:nvGrpSpPr>
        <p:grpSpPr>
          <a:xfrm>
            <a:off x="345600" y="1979240"/>
            <a:ext cx="5220000" cy="418292"/>
            <a:chOff x="345600" y="1112209"/>
            <a:chExt cx="6826477" cy="418292"/>
          </a:xfrm>
        </p:grpSpPr>
        <p:sp>
          <p:nvSpPr>
            <p:cNvPr id="9" name="角丸四角形 6">
              <a:extLst>
                <a:ext uri="{FF2B5EF4-FFF2-40B4-BE49-F238E27FC236}">
                  <a16:creationId xmlns:a16="http://schemas.microsoft.com/office/drawing/2014/main" id="{D6758436-39AF-6DCC-B64A-8C4072FBBE96}"/>
                </a:ext>
              </a:extLst>
            </p:cNvPr>
            <p:cNvSpPr/>
            <p:nvPr/>
          </p:nvSpPr>
          <p:spPr>
            <a:xfrm>
              <a:off x="345600" y="1112209"/>
              <a:ext cx="6826477"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14" name="テキスト ボックス 13">
              <a:extLst>
                <a:ext uri="{FF2B5EF4-FFF2-40B4-BE49-F238E27FC236}">
                  <a16:creationId xmlns:a16="http://schemas.microsoft.com/office/drawing/2014/main" id="{C77C90A0-E8C4-0B18-8ED5-F53472778A34}"/>
                </a:ext>
              </a:extLst>
            </p:cNvPr>
            <p:cNvSpPr txBox="1"/>
            <p:nvPr/>
          </p:nvSpPr>
          <p:spPr>
            <a:xfrm>
              <a:off x="345600" y="1134075"/>
              <a:ext cx="5530414" cy="369332"/>
            </a:xfrm>
            <a:prstGeom prst="rect">
              <a:avLst/>
            </a:prstGeom>
            <a:noFill/>
          </p:spPr>
          <p:txBody>
            <a:bodyPr wrap="square" rtlCol="0">
              <a:spAutoFit/>
            </a:bodyPr>
            <a:lstStyle/>
            <a:p>
              <a:r>
                <a:rPr kumimoji="1" lang="ja-JP" altLang="en-US" b="1" spc="300" dirty="0">
                  <a:solidFill>
                    <a:schemeClr val="bg1"/>
                  </a:solidFill>
                  <a:latin typeface="Meiryo UI" panose="020B0604030504040204" pitchFamily="34" charset="-128"/>
                  <a:ea typeface="Meiryo UI" panose="020B0604030504040204" pitchFamily="34" charset="-128"/>
                </a:rPr>
                <a:t>関係性マップ　制作協力者</a:t>
              </a:r>
            </a:p>
          </p:txBody>
        </p:sp>
      </p:grpSp>
      <p:grpSp>
        <p:nvGrpSpPr>
          <p:cNvPr id="20" name="グループ化 19">
            <a:extLst>
              <a:ext uri="{FF2B5EF4-FFF2-40B4-BE49-F238E27FC236}">
                <a16:creationId xmlns:a16="http://schemas.microsoft.com/office/drawing/2014/main" id="{7BE1B442-0732-E254-AEC2-BC89B6192EF5}"/>
              </a:ext>
            </a:extLst>
          </p:cNvPr>
          <p:cNvGrpSpPr/>
          <p:nvPr/>
        </p:nvGrpSpPr>
        <p:grpSpPr>
          <a:xfrm>
            <a:off x="345599" y="3855799"/>
            <a:ext cx="5220000" cy="418292"/>
            <a:chOff x="345600" y="2623589"/>
            <a:chExt cx="6826477" cy="418292"/>
          </a:xfrm>
        </p:grpSpPr>
        <p:sp>
          <p:nvSpPr>
            <p:cNvPr id="17" name="角丸四角形 6">
              <a:extLst>
                <a:ext uri="{FF2B5EF4-FFF2-40B4-BE49-F238E27FC236}">
                  <a16:creationId xmlns:a16="http://schemas.microsoft.com/office/drawing/2014/main" id="{0184FE94-1DC3-D76A-4B52-038521ED8526}"/>
                </a:ext>
              </a:extLst>
            </p:cNvPr>
            <p:cNvSpPr/>
            <p:nvPr/>
          </p:nvSpPr>
          <p:spPr>
            <a:xfrm>
              <a:off x="345600" y="2623589"/>
              <a:ext cx="6826477"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18" name="テキスト ボックス 17">
              <a:extLst>
                <a:ext uri="{FF2B5EF4-FFF2-40B4-BE49-F238E27FC236}">
                  <a16:creationId xmlns:a16="http://schemas.microsoft.com/office/drawing/2014/main" id="{EF6E8C81-B727-FA22-45BD-4943536DE56E}"/>
                </a:ext>
              </a:extLst>
            </p:cNvPr>
            <p:cNvSpPr txBox="1"/>
            <p:nvPr/>
          </p:nvSpPr>
          <p:spPr>
            <a:xfrm>
              <a:off x="345600" y="2645455"/>
              <a:ext cx="5530414" cy="369332"/>
            </a:xfrm>
            <a:prstGeom prst="rect">
              <a:avLst/>
            </a:prstGeom>
            <a:noFill/>
          </p:spPr>
          <p:txBody>
            <a:bodyPr wrap="square" rtlCol="0">
              <a:spAutoFit/>
            </a:bodyPr>
            <a:lstStyle/>
            <a:p>
              <a:r>
                <a:rPr kumimoji="1" lang="ja-JP" altLang="en-US" b="1" spc="300" dirty="0">
                  <a:solidFill>
                    <a:schemeClr val="bg1"/>
                  </a:solidFill>
                  <a:latin typeface="Meiryo UI" panose="020B0604030504040204" pitchFamily="34" charset="-128"/>
                  <a:ea typeface="Meiryo UI" panose="020B0604030504040204" pitchFamily="34" charset="-128"/>
                </a:rPr>
                <a:t>お問い合わせ先</a:t>
              </a:r>
            </a:p>
          </p:txBody>
        </p:sp>
      </p:grpSp>
      <p:sp>
        <p:nvSpPr>
          <p:cNvPr id="24" name="テキスト ボックス 23">
            <a:extLst>
              <a:ext uri="{FF2B5EF4-FFF2-40B4-BE49-F238E27FC236}">
                <a16:creationId xmlns:a16="http://schemas.microsoft.com/office/drawing/2014/main" id="{D7E276DD-FDC4-C406-97E6-0A0220E780C9}"/>
              </a:ext>
            </a:extLst>
          </p:cNvPr>
          <p:cNvSpPr txBox="1"/>
          <p:nvPr/>
        </p:nvSpPr>
        <p:spPr>
          <a:xfrm>
            <a:off x="4584394" y="4496296"/>
            <a:ext cx="2252900" cy="253916"/>
          </a:xfrm>
          <a:prstGeom prst="rect">
            <a:avLst/>
          </a:prstGeom>
          <a:noFill/>
        </p:spPr>
        <p:txBody>
          <a:bodyPr wrap="square" rtlCol="0">
            <a:spAutoFit/>
          </a:bodyPr>
          <a:lstStyle/>
          <a:p>
            <a:r>
              <a:rPr kumimoji="1" lang="en-US" altLang="ja-JP" sz="1050" b="0" i="0" u="none" strike="noStrike" kern="1200" cap="none" spc="0" normalizeH="0" baseline="0" noProof="0" dirty="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biodiversity@jema-net.or.jp</a:t>
            </a:r>
            <a:endParaRPr kumimoji="1" lang="ja-JP" altLang="en-US" sz="1050" b="0" i="0" u="none" strike="noStrike" kern="1200" cap="none" spc="0" normalizeH="0" baseline="0" noProof="0" dirty="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endParaRPr>
          </a:p>
        </p:txBody>
      </p:sp>
      <p:pic>
        <p:nvPicPr>
          <p:cNvPr id="25" name="図 24" descr="挿絵, 時計, 記号 が含まれている画像&#10;&#10;自動的に生成された説明">
            <a:extLst>
              <a:ext uri="{FF2B5EF4-FFF2-40B4-BE49-F238E27FC236}">
                <a16:creationId xmlns:a16="http://schemas.microsoft.com/office/drawing/2014/main" id="{179C9232-1A3C-E728-F6F0-039CF7785FF1}"/>
              </a:ext>
            </a:extLst>
          </p:cNvPr>
          <p:cNvPicPr>
            <a:picLocks noChangeAspect="1"/>
          </p:cNvPicPr>
          <p:nvPr/>
        </p:nvPicPr>
        <p:blipFill>
          <a:blip r:embed="rId4"/>
          <a:stretch>
            <a:fillRect/>
          </a:stretch>
        </p:blipFill>
        <p:spPr>
          <a:xfrm>
            <a:off x="4397988" y="4547806"/>
            <a:ext cx="180353" cy="137689"/>
          </a:xfrm>
          <a:prstGeom prst="rect">
            <a:avLst/>
          </a:prstGeom>
        </p:spPr>
      </p:pic>
      <p:sp>
        <p:nvSpPr>
          <p:cNvPr id="26" name="テキスト ボックス 25">
            <a:extLst>
              <a:ext uri="{FF2B5EF4-FFF2-40B4-BE49-F238E27FC236}">
                <a16:creationId xmlns:a16="http://schemas.microsoft.com/office/drawing/2014/main" id="{E584C2D9-C3E5-6E70-0965-10113CA2838E}"/>
              </a:ext>
            </a:extLst>
          </p:cNvPr>
          <p:cNvSpPr txBox="1"/>
          <p:nvPr/>
        </p:nvSpPr>
        <p:spPr>
          <a:xfrm>
            <a:off x="485900" y="2399636"/>
            <a:ext cx="7926580" cy="1023841"/>
          </a:xfrm>
          <a:prstGeom prst="rect">
            <a:avLst/>
          </a:prstGeom>
          <a:noFill/>
        </p:spPr>
        <p:txBody>
          <a:bodyPr wrap="square" rtlCol="0">
            <a:noAutofit/>
          </a:bodyPr>
          <a:lstStyle/>
          <a:p>
            <a:pPr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関係性マップ及び本ガイダンスの制作は、</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FANPS</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及び、</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MS&amp;AD</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インターリスク総研（株）の協力を得ています。</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FANPS</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オフィシャルサイト　</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87313" algn="just"/>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https://www.fanps.jp/</a:t>
            </a:r>
          </a:p>
          <a:p>
            <a:pPr marL="180975" indent="-180975"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MS&amp;AD</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インターリスク総研（株）</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88900" algn="just"/>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https://www.irric.co.jp/corporate/index.php</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a:t>
            </a:r>
          </a:p>
        </p:txBody>
      </p:sp>
      <p:sp>
        <p:nvSpPr>
          <p:cNvPr id="29" name="テキスト ボックス 28">
            <a:extLst>
              <a:ext uri="{FF2B5EF4-FFF2-40B4-BE49-F238E27FC236}">
                <a16:creationId xmlns:a16="http://schemas.microsoft.com/office/drawing/2014/main" id="{EE40C287-6CF8-1B7F-18C0-1ACE78F1BBCF}"/>
              </a:ext>
            </a:extLst>
          </p:cNvPr>
          <p:cNvSpPr txBox="1"/>
          <p:nvPr/>
        </p:nvSpPr>
        <p:spPr>
          <a:xfrm>
            <a:off x="485900" y="934376"/>
            <a:ext cx="7926580" cy="611510"/>
          </a:xfrm>
          <a:prstGeom prst="rect">
            <a:avLst/>
          </a:prstGeom>
          <a:noFill/>
        </p:spPr>
        <p:txBody>
          <a:bodyPr wrap="square" rtlCol="0">
            <a:noAutofit/>
          </a:bodyPr>
          <a:lstStyle/>
          <a:p>
            <a:pPr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電機・電子業界企業の生物多様性保全推進支援を目的としたさまざまな情報やツールを掲載していますのでご活用ください。</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gn="just"/>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電機・電子</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4</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団体　生物多様性保全サイト　トップページ</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88900" algn="just"/>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xmlns="" val="tx"/>
                    </a:ext>
                  </a:extLst>
                </a:hlinkClick>
              </a:rPr>
              <a:t>https://www.irric.co.jp/corporate/index.php</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CD69B06B-C569-909F-A293-0B6537C5F673}"/>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関連情報</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3237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847F2D7-E618-4A25-4085-F27D6EE297B3}"/>
              </a:ext>
            </a:extLst>
          </p:cNvPr>
          <p:cNvSpPr>
            <a:spLocks noGrp="1" noRot="1" noMove="1" noResize="1" noEditPoints="1" noAdjustHandles="1" noChangeArrowheads="1" noChangeShapeType="1"/>
          </p:cNvSpPr>
          <p:nvPr/>
        </p:nvSpPr>
        <p:spPr>
          <a:xfrm>
            <a:off x="0" y="0"/>
            <a:ext cx="9144000" cy="4705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691C803-0B1A-0C27-2C0C-D8F52AE3811A}"/>
              </a:ext>
            </a:extLst>
          </p:cNvPr>
          <p:cNvSpPr txBox="1"/>
          <p:nvPr/>
        </p:nvSpPr>
        <p:spPr>
          <a:xfrm>
            <a:off x="479678" y="1936476"/>
            <a:ext cx="2252900" cy="215444"/>
          </a:xfrm>
          <a:prstGeom prst="rect">
            <a:avLst/>
          </a:prstGeom>
          <a:noFill/>
        </p:spPr>
        <p:txBody>
          <a:bodyPr wrap="square" rtlCol="0">
            <a:spAutoFit/>
          </a:bodyPr>
          <a:lstStyle/>
          <a:p>
            <a:r>
              <a:rPr kumimoji="1" lang="en-US" altLang="ja-JP" sz="800" b="0" i="0" u="none" strike="noStrike" kern="1200" cap="none" spc="0" normalizeH="0" baseline="0" noProof="0" dirty="0" err="1">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biodiversity@jema-net.or.jp</a:t>
            </a:r>
            <a:endParaRPr kumimoji="1" lang="ja-JP" altLang="en-US" sz="800" b="0" i="0" u="none" strike="noStrike" kern="1200" cap="none" spc="0" normalizeH="0" baseline="0" noProof="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0F894464-4641-7CDD-0A4F-DF239526FF1E}"/>
              </a:ext>
            </a:extLst>
          </p:cNvPr>
          <p:cNvSpPr txBox="1"/>
          <p:nvPr/>
        </p:nvSpPr>
        <p:spPr>
          <a:xfrm>
            <a:off x="480844" y="2156123"/>
            <a:ext cx="4246691"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800" b="0" i="0" u="none" strike="noStrike" kern="1200" cap="none" spc="0" normalizeH="0" baseline="0" noProof="0" dirty="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https://</a:t>
            </a:r>
            <a:r>
              <a:rPr kumimoji="1" lang="en-US" altLang="ja-JP" sz="800" b="0" i="0" u="none" strike="noStrike" kern="1200" cap="none" spc="0" normalizeH="0" baseline="0" noProof="0" dirty="0" err="1">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www.jema-net.or.jp</a:t>
            </a:r>
            <a:r>
              <a:rPr kumimoji="1" lang="en-US" altLang="ja-JP" sz="800" b="0" i="0" u="none" strike="noStrike" kern="1200" cap="none" spc="0" normalizeH="0" baseline="0" noProof="0" dirty="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/Japanese/env/</a:t>
            </a:r>
            <a:r>
              <a:rPr kumimoji="1" lang="en-US" altLang="ja-JP" sz="800" b="0" i="0" u="none" strike="noStrike" kern="1200" cap="none" spc="0" normalizeH="0" baseline="0" noProof="0" dirty="0" err="1">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biodiversity.html</a:t>
            </a:r>
            <a:r>
              <a:rPr kumimoji="1" lang="ja-JP" altLang="en-US" sz="800" b="0" i="0" u="none" strike="noStrike" kern="1200" cap="none" spc="0" normalizeH="0" baseline="0" noProof="0">
                <a:ln>
                  <a:noFill/>
                </a:ln>
                <a:solidFill>
                  <a:schemeClr val="accent5">
                    <a:lumMod val="50000"/>
                  </a:schemeClr>
                </a:solidFill>
                <a:effectLst/>
                <a:uLnTx/>
                <a:uFillTx/>
                <a:latin typeface="Meiryo UI" panose="020B0604030504040204" pitchFamily="50" charset="-128"/>
                <a:ea typeface="Meiryo UI" panose="020B0604030504040204" pitchFamily="50" charset="-128"/>
                <a:cs typeface="+mn-cs"/>
              </a:rPr>
              <a:t> </a:t>
            </a:r>
          </a:p>
        </p:txBody>
      </p:sp>
      <p:pic>
        <p:nvPicPr>
          <p:cNvPr id="10" name="図 9" descr="挿絵, 時計, 記号 が含まれている画像&#10;&#10;自動的に生成された説明">
            <a:extLst>
              <a:ext uri="{FF2B5EF4-FFF2-40B4-BE49-F238E27FC236}">
                <a16:creationId xmlns:a16="http://schemas.microsoft.com/office/drawing/2014/main" id="{2F907E84-E623-1EBF-BD4B-3FF1C48FF08C}"/>
              </a:ext>
            </a:extLst>
          </p:cNvPr>
          <p:cNvPicPr>
            <a:picLocks noChangeAspect="1"/>
          </p:cNvPicPr>
          <p:nvPr/>
        </p:nvPicPr>
        <p:blipFill>
          <a:blip r:embed="rId3"/>
          <a:stretch>
            <a:fillRect/>
          </a:stretch>
        </p:blipFill>
        <p:spPr>
          <a:xfrm>
            <a:off x="293272" y="1987986"/>
            <a:ext cx="180353" cy="137689"/>
          </a:xfrm>
          <a:prstGeom prst="rect">
            <a:avLst/>
          </a:prstGeom>
        </p:spPr>
      </p:pic>
      <p:pic>
        <p:nvPicPr>
          <p:cNvPr id="12" name="図 11" descr="ロゴ, アイコン&#10;&#10;自動的に生成された説明">
            <a:extLst>
              <a:ext uri="{FF2B5EF4-FFF2-40B4-BE49-F238E27FC236}">
                <a16:creationId xmlns:a16="http://schemas.microsoft.com/office/drawing/2014/main" id="{3594BB3A-BD33-8068-B103-F3A8FCC46A07}"/>
              </a:ext>
            </a:extLst>
          </p:cNvPr>
          <p:cNvPicPr>
            <a:picLocks noChangeAspect="1"/>
          </p:cNvPicPr>
          <p:nvPr/>
        </p:nvPicPr>
        <p:blipFill>
          <a:blip r:embed="rId4"/>
          <a:stretch>
            <a:fillRect/>
          </a:stretch>
        </p:blipFill>
        <p:spPr>
          <a:xfrm>
            <a:off x="293274" y="2178504"/>
            <a:ext cx="180352" cy="180352"/>
          </a:xfrm>
          <a:prstGeom prst="rect">
            <a:avLst/>
          </a:prstGeom>
        </p:spPr>
      </p:pic>
      <p:sp>
        <p:nvSpPr>
          <p:cNvPr id="16" name="TextBox 1">
            <a:extLst>
              <a:ext uri="{FF2B5EF4-FFF2-40B4-BE49-F238E27FC236}">
                <a16:creationId xmlns:a16="http://schemas.microsoft.com/office/drawing/2014/main" id="{B63B7182-3440-5C47-3F2C-EEE16A3405E1}"/>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grpSp>
        <p:nvGrpSpPr>
          <p:cNvPr id="3" name="グループ化 2">
            <a:extLst>
              <a:ext uri="{FF2B5EF4-FFF2-40B4-BE49-F238E27FC236}">
                <a16:creationId xmlns:a16="http://schemas.microsoft.com/office/drawing/2014/main" id="{46AD713C-9242-9BD7-ECF3-65FA4D05BF01}"/>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6EC88EBE-63F8-15AE-F1DB-4F094D565A21}"/>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テキスト が含まれている画像&#10;&#10;自動的に生成された説明">
              <a:extLst>
                <a:ext uri="{FF2B5EF4-FFF2-40B4-BE49-F238E27FC236}">
                  <a16:creationId xmlns:a16="http://schemas.microsoft.com/office/drawing/2014/main" id="{DBA519BC-5EFD-907F-3F6C-F583241AF1F0}"/>
                </a:ext>
              </a:extLst>
            </p:cNvPr>
            <p:cNvPicPr>
              <a:picLocks noGrp="1" noRot="1" noChangeAspect="1" noMove="1" noResize="1" noEditPoints="1" noAdjustHandles="1" noChangeArrowheads="1" noChangeShapeType="1" noCrop="1"/>
            </p:cNvPicPr>
            <p:nvPr/>
          </p:nvPicPr>
          <p:blipFill>
            <a:blip r:embed="rId5"/>
            <a:stretch>
              <a:fillRect/>
            </a:stretch>
          </p:blipFill>
          <p:spPr>
            <a:xfrm>
              <a:off x="8042636" y="119288"/>
              <a:ext cx="753445" cy="221905"/>
            </a:xfrm>
            <a:prstGeom prst="rect">
              <a:avLst/>
            </a:prstGeom>
          </p:spPr>
        </p:pic>
      </p:grpSp>
      <p:pic>
        <p:nvPicPr>
          <p:cNvPr id="8" name="図 7">
            <a:extLst>
              <a:ext uri="{FF2B5EF4-FFF2-40B4-BE49-F238E27FC236}">
                <a16:creationId xmlns:a16="http://schemas.microsoft.com/office/drawing/2014/main" id="{9094D074-87E3-6A0C-1F80-FEF483ACC1EA}"/>
              </a:ext>
            </a:extLst>
          </p:cNvPr>
          <p:cNvPicPr>
            <a:picLocks noChangeAspect="1"/>
          </p:cNvPicPr>
          <p:nvPr/>
        </p:nvPicPr>
        <p:blipFill rotWithShape="1">
          <a:blip r:embed="rId6"/>
          <a:srcRect l="13099" r="13099"/>
          <a:stretch/>
        </p:blipFill>
        <p:spPr>
          <a:xfrm>
            <a:off x="-1" y="3135086"/>
            <a:ext cx="9144001" cy="1558863"/>
          </a:xfrm>
          <a:prstGeom prst="rect">
            <a:avLst/>
          </a:prstGeom>
        </p:spPr>
      </p:pic>
    </p:spTree>
    <p:extLst>
      <p:ext uri="{BB962C8B-B14F-4D97-AF65-F5344CB8AC3E}">
        <p14:creationId xmlns:p14="http://schemas.microsoft.com/office/powerpoint/2010/main" val="122557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8" name="角丸四角形 7">
            <a:extLst>
              <a:ext uri="{FF2B5EF4-FFF2-40B4-BE49-F238E27FC236}">
                <a16:creationId xmlns:a16="http://schemas.microsoft.com/office/drawing/2014/main" id="{59122822-E137-996A-05CC-DDACD788EFCE}"/>
              </a:ext>
            </a:extLst>
          </p:cNvPr>
          <p:cNvSpPr/>
          <p:nvPr/>
        </p:nvSpPr>
        <p:spPr>
          <a:xfrm>
            <a:off x="344815" y="482243"/>
            <a:ext cx="3425327"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22" name="テキスト ボックス 21">
            <a:extLst>
              <a:ext uri="{FF2B5EF4-FFF2-40B4-BE49-F238E27FC236}">
                <a16:creationId xmlns:a16="http://schemas.microsoft.com/office/drawing/2014/main" id="{464EA4F4-CCEC-828D-7FC4-C412D33EFCC9}"/>
              </a:ext>
            </a:extLst>
          </p:cNvPr>
          <p:cNvSpPr txBox="1"/>
          <p:nvPr/>
        </p:nvSpPr>
        <p:spPr>
          <a:xfrm>
            <a:off x="344814" y="515141"/>
            <a:ext cx="3653322"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関係性マップの仕様と入手方法</a:t>
            </a:r>
          </a:p>
        </p:txBody>
      </p:sp>
      <p:sp>
        <p:nvSpPr>
          <p:cNvPr id="23" name="テキスト ボックス 22">
            <a:extLst>
              <a:ext uri="{FF2B5EF4-FFF2-40B4-BE49-F238E27FC236}">
                <a16:creationId xmlns:a16="http://schemas.microsoft.com/office/drawing/2014/main" id="{550A53B9-4303-E2E7-6EF4-239374588358}"/>
              </a:ext>
            </a:extLst>
          </p:cNvPr>
          <p:cNvSpPr txBox="1"/>
          <p:nvPr/>
        </p:nvSpPr>
        <p:spPr>
          <a:xfrm>
            <a:off x="347475" y="862355"/>
            <a:ext cx="8259364" cy="1219308"/>
          </a:xfrm>
          <a:prstGeom prst="rect">
            <a:avLst/>
          </a:prstGeom>
          <a:noFill/>
        </p:spPr>
        <p:txBody>
          <a:bodyPr wrap="square" rtlCol="0">
            <a:spAutoFit/>
          </a:bodyPr>
          <a:lstStyle/>
          <a:p>
            <a:pPr marL="180975" indent="-180975">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■関係性マップ本体は</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Microsoft</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 </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Excel</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形式で制作しています。電機・電子</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4</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団体会員企業限定の詳細版と、一般公開用の簡易版があり、本ガイダンスは簡易版に基づき解説しています。</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■簡易版は以下のシートで構成されています。</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71450">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・依存と影響分析シート　・リスクと機会分析シート　・事業とアクション分析シート</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gn="just">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■関係性マップは右記</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URL</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よりダウンロード可能です。　</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2</a:t>
            </a:fld>
            <a:endParaRPr kumimoji="1" lang="ja-JP" altLang="en-US" dirty="0"/>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4" name="角丸四角形 7">
            <a:extLst>
              <a:ext uri="{FF2B5EF4-FFF2-40B4-BE49-F238E27FC236}">
                <a16:creationId xmlns:a16="http://schemas.microsoft.com/office/drawing/2014/main" id="{0A53D47A-CD28-E08B-8190-C4D21B5FE869}"/>
              </a:ext>
            </a:extLst>
          </p:cNvPr>
          <p:cNvSpPr/>
          <p:nvPr/>
        </p:nvSpPr>
        <p:spPr>
          <a:xfrm>
            <a:off x="344814" y="2430835"/>
            <a:ext cx="2321015"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21" name="テキスト ボックス 20">
            <a:extLst>
              <a:ext uri="{FF2B5EF4-FFF2-40B4-BE49-F238E27FC236}">
                <a16:creationId xmlns:a16="http://schemas.microsoft.com/office/drawing/2014/main" id="{28A8057C-4703-EE01-3218-CF02955E9425}"/>
              </a:ext>
            </a:extLst>
          </p:cNvPr>
          <p:cNvSpPr txBox="1"/>
          <p:nvPr/>
        </p:nvSpPr>
        <p:spPr>
          <a:xfrm>
            <a:off x="344814" y="2472417"/>
            <a:ext cx="2650635"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ご利用上の注意事項</a:t>
            </a:r>
          </a:p>
        </p:txBody>
      </p:sp>
      <p:sp>
        <p:nvSpPr>
          <p:cNvPr id="25" name="テキスト ボックス 24">
            <a:extLst>
              <a:ext uri="{FF2B5EF4-FFF2-40B4-BE49-F238E27FC236}">
                <a16:creationId xmlns:a16="http://schemas.microsoft.com/office/drawing/2014/main" id="{2E77F732-DE62-166A-D490-6527DF99041A}"/>
              </a:ext>
            </a:extLst>
          </p:cNvPr>
          <p:cNvSpPr txBox="1"/>
          <p:nvPr/>
        </p:nvSpPr>
        <p:spPr>
          <a:xfrm>
            <a:off x="334399" y="2802287"/>
            <a:ext cx="8482945" cy="1911805"/>
          </a:xfrm>
          <a:prstGeom prst="rect">
            <a:avLst/>
          </a:prstGeom>
          <a:noFill/>
        </p:spPr>
        <p:txBody>
          <a:bodyPr wrap="square" rtlCol="0">
            <a:spAutoFit/>
          </a:bodyPr>
          <a:lstStyle/>
          <a:p>
            <a:pPr marL="180975" indent="-180975">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■関係性マップは、</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の</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アプローチにおける「</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Locate</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」フェーズを考慮していません。</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アプローチに沿った分析では、自社事業とバリューチェーンの活動地において生物多様性の保全上重要な地域（優先地域）（企業にとって重要な場所と自然にとって重要な場所）を特定した上で分析を進める必要があります。そのため、関係性マップを自社の</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LEAP</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アプローチにそのまま適用することは出来ません。</a:t>
            </a:r>
          </a:p>
          <a:p>
            <a:pPr marL="180975" indent="-180975">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■関係性マップおよび本ガイダンスファイルの著作権は、電機・電子</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4</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団体生物多様性</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WG</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が有します。マップの内容やガイダンスに使用されている図表や画像などを転用する際には、出典を記載して下さい。</a:t>
            </a:r>
            <a:endPar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endParaRPr>
          </a:p>
          <a:p>
            <a:pPr marL="180975" indent="-180975">
              <a:lnSpc>
                <a:spcPts val="1800"/>
              </a:lnSpc>
            </a:pP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■ご利用者がマップに変更を加えたものをご自身で活用いただくことは問題ありませんが、原本以外の内容については、電機・電子</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4</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団体生物多様性</a:t>
            </a:r>
            <a:r>
              <a:rPr kumimoji="1" lang="en-US" altLang="ja-JP" sz="1200" spc="300" dirty="0">
                <a:solidFill>
                  <a:schemeClr val="accent6">
                    <a:lumMod val="50000"/>
                  </a:schemeClr>
                </a:solidFill>
                <a:latin typeface="Meiryo UI" panose="020B0604030504040204" pitchFamily="34" charset="-128"/>
                <a:ea typeface="Meiryo UI" panose="020B0604030504040204" pitchFamily="34" charset="-128"/>
              </a:rPr>
              <a:t>WG</a:t>
            </a:r>
            <a:r>
              <a:rPr kumimoji="1" lang="ja-JP" altLang="en-US" sz="1200" spc="300" dirty="0">
                <a:solidFill>
                  <a:schemeClr val="accent6">
                    <a:lumMod val="50000"/>
                  </a:schemeClr>
                </a:solidFill>
                <a:latin typeface="Meiryo UI" panose="020B0604030504040204" pitchFamily="34" charset="-128"/>
                <a:ea typeface="Meiryo UI" panose="020B0604030504040204" pitchFamily="34" charset="-128"/>
              </a:rPr>
              <a:t>は一切の責任を負いかねます。</a:t>
            </a:r>
          </a:p>
        </p:txBody>
      </p:sp>
      <p:sp>
        <p:nvSpPr>
          <p:cNvPr id="2" name="正方形/長方形 1">
            <a:extLst>
              <a:ext uri="{FF2B5EF4-FFF2-40B4-BE49-F238E27FC236}">
                <a16:creationId xmlns:a16="http://schemas.microsoft.com/office/drawing/2014/main" id="{87D5CFF8-7983-6324-6D97-F1402634B0BE}"/>
              </a:ext>
            </a:extLst>
          </p:cNvPr>
          <p:cNvSpPr/>
          <p:nvPr/>
        </p:nvSpPr>
        <p:spPr>
          <a:xfrm>
            <a:off x="4656896" y="1805065"/>
            <a:ext cx="3604454" cy="2765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600" spc="300" dirty="0">
                <a:solidFill>
                  <a:schemeClr val="accent6">
                    <a:lumMod val="50000"/>
                  </a:schemeClr>
                </a:solidFill>
                <a:latin typeface="Meiryo UI" panose="020B0604030504040204" pitchFamily="34" charset="-128"/>
                <a:ea typeface="Meiryo UI" panose="020B0604030504040204" pitchFamily="34" charset="-128"/>
                <a:hlinkClick r:id="rId4"/>
              </a:rPr>
              <a:t>https://www.jema-net.or.jp/Japanese/env/biodiversitymap.html</a:t>
            </a:r>
            <a:r>
              <a:rPr kumimoji="1" lang="ja-JP" altLang="en-US" sz="600" spc="300" dirty="0">
                <a:solidFill>
                  <a:schemeClr val="accent6">
                    <a:lumMod val="50000"/>
                  </a:schemeClr>
                </a:solidFill>
                <a:latin typeface="Meiryo UI" panose="020B0604030504040204" pitchFamily="34" charset="-128"/>
                <a:ea typeface="Meiryo UI" panose="020B0604030504040204" pitchFamily="34" charset="-128"/>
              </a:rPr>
              <a:t>　</a:t>
            </a:r>
          </a:p>
        </p:txBody>
      </p:sp>
    </p:spTree>
    <p:extLst>
      <p:ext uri="{BB962C8B-B14F-4D97-AF65-F5344CB8AC3E}">
        <p14:creationId xmlns:p14="http://schemas.microsoft.com/office/powerpoint/2010/main" val="130842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3</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grpSp>
        <p:nvGrpSpPr>
          <p:cNvPr id="53" name="グループ化 52">
            <a:extLst>
              <a:ext uri="{FF2B5EF4-FFF2-40B4-BE49-F238E27FC236}">
                <a16:creationId xmlns:a16="http://schemas.microsoft.com/office/drawing/2014/main" id="{E6C40590-1F4C-4F90-BD26-9875A4B36F98}"/>
              </a:ext>
            </a:extLst>
          </p:cNvPr>
          <p:cNvGrpSpPr/>
          <p:nvPr/>
        </p:nvGrpSpPr>
        <p:grpSpPr>
          <a:xfrm>
            <a:off x="118527" y="1015434"/>
            <a:ext cx="8819192" cy="3810371"/>
            <a:chOff x="118527" y="1016058"/>
            <a:chExt cx="8819192" cy="3810371"/>
          </a:xfrm>
        </p:grpSpPr>
        <p:grpSp>
          <p:nvGrpSpPr>
            <p:cNvPr id="16" name="グループ化 15">
              <a:extLst>
                <a:ext uri="{FF2B5EF4-FFF2-40B4-BE49-F238E27FC236}">
                  <a16:creationId xmlns:a16="http://schemas.microsoft.com/office/drawing/2014/main" id="{66F8D876-3469-481D-9158-29FE10AC9FD0}"/>
                </a:ext>
              </a:extLst>
            </p:cNvPr>
            <p:cNvGrpSpPr/>
            <p:nvPr/>
          </p:nvGrpSpPr>
          <p:grpSpPr>
            <a:xfrm>
              <a:off x="206274" y="1016058"/>
              <a:ext cx="8731445" cy="3294757"/>
              <a:chOff x="846136" y="1247775"/>
              <a:chExt cx="7853413" cy="3041313"/>
            </a:xfrm>
          </p:grpSpPr>
          <p:sp>
            <p:nvSpPr>
              <p:cNvPr id="21" name="Text Box 15">
                <a:extLst>
                  <a:ext uri="{FF2B5EF4-FFF2-40B4-BE49-F238E27FC236}">
                    <a16:creationId xmlns:a16="http://schemas.microsoft.com/office/drawing/2014/main" id="{65880BE0-8919-4A3F-9A3B-6619DD70B051}"/>
                  </a:ext>
                </a:extLst>
              </p:cNvPr>
              <p:cNvSpPr txBox="1">
                <a:spLocks noChangeArrowheads="1"/>
              </p:cNvSpPr>
              <p:nvPr/>
            </p:nvSpPr>
            <p:spPr bwMode="gray">
              <a:xfrm>
                <a:off x="846143" y="1904086"/>
                <a:ext cx="2017892" cy="439261"/>
              </a:xfrm>
              <a:prstGeom prst="rect">
                <a:avLst/>
              </a:prstGeom>
              <a:solidFill>
                <a:schemeClr val="accent1">
                  <a:lumMod val="40000"/>
                  <a:lumOff val="60000"/>
                </a:schemeClr>
              </a:solidFill>
              <a:ln>
                <a:noFill/>
              </a:ln>
              <a:effectLst/>
            </p:spPr>
            <p:txBody>
              <a:bodyPr lIns="108000" tIns="0" rIns="108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marL="177800" indent="-177800" algn="l">
                  <a:spcBef>
                    <a:spcPts val="0"/>
                  </a:spcBef>
                  <a:buFont typeface="+mj-ea"/>
                  <a:buAutoNum type="circleNumDbPlain" startAt="2"/>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各生産プロセスの自然への</a:t>
                </a:r>
                <a:endParaRPr lang="en-US" altLang="ja-JP" sz="1200" b="1" kern="0" dirty="0">
                  <a:solidFill>
                    <a:schemeClr val="accent6">
                      <a:lumMod val="50000"/>
                    </a:schemeClr>
                  </a:solidFill>
                  <a:latin typeface="Meiryo UI" panose="020B0604030504040204" pitchFamily="50" charset="-128"/>
                  <a:ea typeface="Meiryo UI" panose="020B0604030504040204" pitchFamily="50" charset="-128"/>
                </a:endParaRPr>
              </a:p>
              <a:p>
                <a:pPr marL="177800" algn="l">
                  <a:spcBef>
                    <a:spcPts val="0"/>
                  </a:spcBef>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依存・影響を評価</a:t>
                </a:r>
                <a:endPar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Text Box 15">
                <a:extLst>
                  <a:ext uri="{FF2B5EF4-FFF2-40B4-BE49-F238E27FC236}">
                    <a16:creationId xmlns:a16="http://schemas.microsoft.com/office/drawing/2014/main" id="{FCCF89CB-F70A-49D2-B273-27D4BFAECBD5}"/>
                  </a:ext>
                </a:extLst>
              </p:cNvPr>
              <p:cNvSpPr txBox="1">
                <a:spLocks noChangeArrowheads="1"/>
              </p:cNvSpPr>
              <p:nvPr/>
            </p:nvSpPr>
            <p:spPr bwMode="gray">
              <a:xfrm>
                <a:off x="846136" y="3848858"/>
                <a:ext cx="2017892" cy="440230"/>
              </a:xfrm>
              <a:prstGeom prst="rect">
                <a:avLst/>
              </a:prstGeom>
              <a:solidFill>
                <a:schemeClr val="accent1">
                  <a:lumMod val="40000"/>
                  <a:lumOff val="60000"/>
                </a:schemeClr>
              </a:solidFill>
              <a:ln>
                <a:noFill/>
              </a:ln>
              <a:effectLst/>
            </p:spPr>
            <p:txBody>
              <a:bodyPr lIns="108000" tIns="0" rIns="108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marL="177800" indent="-177800" algn="l">
                  <a:spcBef>
                    <a:spcPts val="0"/>
                  </a:spcBef>
                  <a:buFont typeface="+mj-ea"/>
                  <a:buAutoNum type="circleNumDbPlain" startAt="5"/>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想定されるリスク・機会や事業アクションを整理</a:t>
                </a:r>
                <a:endPar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Text Box 15">
                <a:extLst>
                  <a:ext uri="{FF2B5EF4-FFF2-40B4-BE49-F238E27FC236}">
                    <a16:creationId xmlns:a16="http://schemas.microsoft.com/office/drawing/2014/main" id="{B8EBC63C-4BF9-4A97-9793-DA3FBB969DA0}"/>
                  </a:ext>
                </a:extLst>
              </p:cNvPr>
              <p:cNvSpPr txBox="1">
                <a:spLocks noChangeArrowheads="1"/>
              </p:cNvSpPr>
              <p:nvPr/>
            </p:nvSpPr>
            <p:spPr bwMode="gray">
              <a:xfrm>
                <a:off x="846138" y="1247776"/>
                <a:ext cx="2017892" cy="439261"/>
              </a:xfrm>
              <a:prstGeom prst="rect">
                <a:avLst/>
              </a:prstGeom>
              <a:solidFill>
                <a:schemeClr val="accent1">
                  <a:lumMod val="40000"/>
                  <a:lumOff val="60000"/>
                </a:schemeClr>
              </a:solidFill>
              <a:ln>
                <a:noFill/>
              </a:ln>
              <a:effectLst/>
            </p:spPr>
            <p:txBody>
              <a:bodyPr lIns="108000" tIns="0" rIns="108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marL="177800" indent="-177800" algn="l">
                  <a:spcBef>
                    <a:spcPts val="0"/>
                  </a:spcBef>
                  <a:buFont typeface="+mj-ea"/>
                  <a:buAutoNum type="circleNumDbPlain"/>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サプライチェーンおよび</a:t>
                </a:r>
                <a:endParaRPr lang="en-US" altLang="ja-JP" sz="1200" b="1" kern="0" dirty="0">
                  <a:solidFill>
                    <a:schemeClr val="accent6">
                      <a:lumMod val="50000"/>
                    </a:schemeClr>
                  </a:solidFill>
                  <a:latin typeface="Meiryo UI" panose="020B0604030504040204" pitchFamily="50" charset="-128"/>
                  <a:ea typeface="Meiryo UI" panose="020B0604030504040204" pitchFamily="50" charset="-128"/>
                </a:endParaRPr>
              </a:p>
              <a:p>
                <a:pPr marL="179388" algn="l">
                  <a:spcBef>
                    <a:spcPts val="0"/>
                  </a:spcBef>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その生産プロセスの整理</a:t>
                </a:r>
                <a:endPar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Text Box 15">
                <a:extLst>
                  <a:ext uri="{FF2B5EF4-FFF2-40B4-BE49-F238E27FC236}">
                    <a16:creationId xmlns:a16="http://schemas.microsoft.com/office/drawing/2014/main" id="{88B93EDE-6074-4FA0-A128-2D2C8118A840}"/>
                  </a:ext>
                </a:extLst>
              </p:cNvPr>
              <p:cNvSpPr txBox="1">
                <a:spLocks noChangeArrowheads="1"/>
              </p:cNvSpPr>
              <p:nvPr/>
            </p:nvSpPr>
            <p:spPr bwMode="gray">
              <a:xfrm>
                <a:off x="846137" y="3201077"/>
                <a:ext cx="2017892" cy="439261"/>
              </a:xfrm>
              <a:prstGeom prst="rect">
                <a:avLst/>
              </a:prstGeom>
              <a:solidFill>
                <a:schemeClr val="accent1">
                  <a:lumMod val="40000"/>
                  <a:lumOff val="60000"/>
                </a:schemeClr>
              </a:solidFill>
              <a:ln>
                <a:noFill/>
              </a:ln>
              <a:effectLst/>
            </p:spPr>
            <p:txBody>
              <a:bodyPr lIns="108000" tIns="0" rIns="108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marL="177800" indent="-177800" algn="l">
                  <a:spcBef>
                    <a:spcPts val="0"/>
                  </a:spcBef>
                  <a:buFont typeface="+mj-ea"/>
                  <a:buAutoNum type="circleNumDbPlain" startAt="4"/>
                  <a:defRPr/>
                </a:pPr>
                <a:r>
                  <a:rPr lang="ja-JP" altLang="en-US" sz="1200" b="1" kern="0" dirty="0">
                    <a:solidFill>
                      <a:schemeClr val="accent6">
                        <a:lumMod val="50000"/>
                      </a:schemeClr>
                    </a:solidFill>
                    <a:latin typeface="Meiryo UI" panose="020B0604030504040204" pitchFamily="50" charset="-128"/>
                    <a:ea typeface="Meiryo UI" panose="020B0604030504040204" pitchFamily="50" charset="-128"/>
                  </a:rPr>
                  <a:t>マテリアルな依存・影響をライフサイクルステージごとに整理</a:t>
                </a:r>
                <a:endPar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Text Box 15">
                <a:extLst>
                  <a:ext uri="{FF2B5EF4-FFF2-40B4-BE49-F238E27FC236}">
                    <a16:creationId xmlns:a16="http://schemas.microsoft.com/office/drawing/2014/main" id="{B449A5DC-7CF2-4CAA-8F99-1D7F3D7BD1D2}"/>
                  </a:ext>
                </a:extLst>
              </p:cNvPr>
              <p:cNvSpPr txBox="1">
                <a:spLocks noChangeArrowheads="1"/>
              </p:cNvSpPr>
              <p:nvPr/>
            </p:nvSpPr>
            <p:spPr bwMode="gray">
              <a:xfrm>
                <a:off x="846138" y="2552761"/>
                <a:ext cx="2017892" cy="439261"/>
              </a:xfrm>
              <a:prstGeom prst="rect">
                <a:avLst/>
              </a:prstGeom>
              <a:solidFill>
                <a:schemeClr val="accent1">
                  <a:lumMod val="40000"/>
                  <a:lumOff val="60000"/>
                </a:schemeClr>
              </a:solidFill>
              <a:ln>
                <a:noFill/>
              </a:ln>
              <a:effectLst/>
            </p:spPr>
            <p:txBody>
              <a:bodyPr lIns="108000" tIns="0" rIns="108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marL="177800" indent="-177800" algn="l">
                  <a:spcBef>
                    <a:spcPts val="0"/>
                  </a:spcBef>
                  <a:buFont typeface="+mj-ea"/>
                  <a:buAutoNum type="circleNumDbPlain" startAt="3"/>
                  <a:defRPr/>
                </a:pPr>
                <a:r>
                  <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rPr>
                  <a:t>マテリアルな自然への依存・</a:t>
                </a:r>
                <a:endParaRPr kumimoji="0" lang="en-US" altLang="ja-JP" sz="1200" b="1" kern="0" dirty="0">
                  <a:solidFill>
                    <a:schemeClr val="accent6">
                      <a:lumMod val="50000"/>
                    </a:schemeClr>
                  </a:solidFill>
                  <a:latin typeface="Meiryo UI" panose="020B0604030504040204" pitchFamily="50" charset="-128"/>
                  <a:ea typeface="Meiryo UI" panose="020B0604030504040204" pitchFamily="50" charset="-128"/>
                </a:endParaRPr>
              </a:p>
              <a:p>
                <a:pPr marL="177800" algn="l">
                  <a:spcBef>
                    <a:spcPts val="0"/>
                  </a:spcBef>
                  <a:defRPr/>
                </a:pPr>
                <a:r>
                  <a:rPr kumimoji="0" lang="ja-JP" altLang="en-US" sz="1200" b="1" kern="0" dirty="0">
                    <a:solidFill>
                      <a:schemeClr val="accent6">
                        <a:lumMod val="50000"/>
                      </a:schemeClr>
                    </a:solidFill>
                    <a:latin typeface="Meiryo UI" panose="020B0604030504040204" pitchFamily="50" charset="-128"/>
                    <a:ea typeface="Meiryo UI" panose="020B0604030504040204" pitchFamily="50" charset="-128"/>
                  </a:rPr>
                  <a:t>影響を選定</a:t>
                </a:r>
              </a:p>
            </p:txBody>
          </p:sp>
          <p:sp>
            <p:nvSpPr>
              <p:cNvPr id="28" name="Text Box 15">
                <a:extLst>
                  <a:ext uri="{FF2B5EF4-FFF2-40B4-BE49-F238E27FC236}">
                    <a16:creationId xmlns:a16="http://schemas.microsoft.com/office/drawing/2014/main" id="{7688F46E-AB47-45B6-BD2D-314943424B13}"/>
                  </a:ext>
                </a:extLst>
              </p:cNvPr>
              <p:cNvSpPr txBox="1">
                <a:spLocks noChangeArrowheads="1"/>
              </p:cNvSpPr>
              <p:nvPr/>
            </p:nvSpPr>
            <p:spPr bwMode="gray">
              <a:xfrm>
                <a:off x="3070874" y="1247776"/>
                <a:ext cx="5628674" cy="439261"/>
              </a:xfrm>
              <a:prstGeom prst="rect">
                <a:avLst/>
              </a:prstGeom>
              <a:solidFill>
                <a:schemeClr val="bg1"/>
              </a:solidFill>
              <a:ln>
                <a:noFill/>
              </a:ln>
              <a:effectLst/>
            </p:spPr>
            <p:txBody>
              <a:bodyPr lIns="117000" tIns="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電機・電子業界で一般的に考えられるサプライチェーンおよびその生産プロセスを整理</a:t>
                </a:r>
                <a:endParaRPr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（ある程度共通していると考えられる生産プロセスを産業横断的に整理）</a:t>
                </a:r>
                <a:endParaRPr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9" name="Text Box 15">
                <a:extLst>
                  <a:ext uri="{FF2B5EF4-FFF2-40B4-BE49-F238E27FC236}">
                    <a16:creationId xmlns:a16="http://schemas.microsoft.com/office/drawing/2014/main" id="{AA84BBCE-D4F0-47C3-AEB3-2E35CE940178}"/>
                  </a:ext>
                </a:extLst>
              </p:cNvPr>
              <p:cNvSpPr txBox="1">
                <a:spLocks noChangeArrowheads="1"/>
              </p:cNvSpPr>
              <p:nvPr/>
            </p:nvSpPr>
            <p:spPr bwMode="gray">
              <a:xfrm>
                <a:off x="3070878" y="1902606"/>
                <a:ext cx="5628670" cy="439261"/>
              </a:xfrm>
              <a:prstGeom prst="rect">
                <a:avLst/>
              </a:prstGeom>
              <a:solidFill>
                <a:schemeClr val="bg1"/>
              </a:solidFill>
              <a:ln>
                <a:noFill/>
              </a:ln>
              <a:effectLst/>
            </p:spPr>
            <p:txBody>
              <a:bodyPr lIns="117000" tIns="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UNEP-FI</a:t>
                </a: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など</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a:t>
                </a: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が運営している自然関連の依存・影響を評価するツール</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”ENCORE”</a:t>
                </a: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を用いて</a:t>
                </a:r>
                <a:endParaRPr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各生産プロセスの自然への依存・影響を評価し、ヒートマップを作成</a:t>
                </a:r>
                <a:endPar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0" name="Text Box 15">
                <a:extLst>
                  <a:ext uri="{FF2B5EF4-FFF2-40B4-BE49-F238E27FC236}">
                    <a16:creationId xmlns:a16="http://schemas.microsoft.com/office/drawing/2014/main" id="{8D398B98-3B94-489D-B6A5-463F883EED49}"/>
                  </a:ext>
                </a:extLst>
              </p:cNvPr>
              <p:cNvSpPr txBox="1">
                <a:spLocks noChangeArrowheads="1"/>
              </p:cNvSpPr>
              <p:nvPr/>
            </p:nvSpPr>
            <p:spPr bwMode="gray">
              <a:xfrm>
                <a:off x="3070875" y="2552761"/>
                <a:ext cx="5628674" cy="439261"/>
              </a:xfrm>
              <a:prstGeom prst="rect">
                <a:avLst/>
              </a:prstGeom>
              <a:solidFill>
                <a:schemeClr val="bg1"/>
              </a:solidFill>
              <a:ln>
                <a:noFill/>
              </a:ln>
              <a:effectLst/>
            </p:spPr>
            <p:txBody>
              <a:bodyPr lIns="117000" tIns="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②で実施した</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”ENCORE”</a:t>
                </a: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の評価結果が</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”Very High”</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もしくは</a:t>
                </a:r>
                <a:r>
                  <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rPr>
                  <a:t>”</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H</a:t>
                </a:r>
                <a:r>
                  <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rPr>
                  <a:t>igh”</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であった項目、および</a:t>
                </a:r>
                <a:r>
                  <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rPr>
                  <a:t>WG</a:t>
                </a: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が</a:t>
                </a:r>
                <a:endParaRPr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lang="ja-JP" altLang="en-US" sz="1200" kern="0" dirty="0">
                    <a:solidFill>
                      <a:schemeClr val="accent6">
                        <a:lumMod val="50000"/>
                      </a:schemeClr>
                    </a:solidFill>
                    <a:latin typeface="Meiryo UI" panose="020B0604030504040204" pitchFamily="50" charset="-128"/>
                    <a:ea typeface="Meiryo UI" panose="020B0604030504040204" pitchFamily="50" charset="-128"/>
                  </a:rPr>
                  <a:t>マテリアル</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と判断した項目を選定</a:t>
                </a:r>
              </a:p>
            </p:txBody>
          </p:sp>
          <p:sp>
            <p:nvSpPr>
              <p:cNvPr id="31" name="Text Box 15">
                <a:extLst>
                  <a:ext uri="{FF2B5EF4-FFF2-40B4-BE49-F238E27FC236}">
                    <a16:creationId xmlns:a16="http://schemas.microsoft.com/office/drawing/2014/main" id="{D06B4FE5-A8D8-46BA-9232-01DFF492AAB7}"/>
                  </a:ext>
                </a:extLst>
              </p:cNvPr>
              <p:cNvSpPr txBox="1">
                <a:spLocks noChangeArrowheads="1"/>
              </p:cNvSpPr>
              <p:nvPr/>
            </p:nvSpPr>
            <p:spPr bwMode="gray">
              <a:xfrm>
                <a:off x="3070873" y="3201077"/>
                <a:ext cx="5628674" cy="439261"/>
              </a:xfrm>
              <a:prstGeom prst="rect">
                <a:avLst/>
              </a:prstGeom>
              <a:solidFill>
                <a:schemeClr val="bg1"/>
              </a:solidFill>
              <a:ln>
                <a:noFill/>
              </a:ln>
              <a:effectLst/>
            </p:spPr>
            <p:txBody>
              <a:bodyPr lIns="117000" tIns="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③で選定したマテリアルな依存・影響を、電機・電子業界で一般的に考えられる</a:t>
                </a:r>
                <a:r>
                  <a:rPr lang="en-US" altLang="ja-JP" sz="1200" kern="0" dirty="0">
                    <a:solidFill>
                      <a:schemeClr val="accent6">
                        <a:lumMod val="50000"/>
                      </a:schemeClr>
                    </a:solidFill>
                    <a:latin typeface="Meiryo UI" panose="020B0604030504040204" pitchFamily="50" charset="-128"/>
                    <a:ea typeface="Meiryo UI" panose="020B0604030504040204" pitchFamily="50" charset="-128"/>
                  </a:rPr>
                  <a:t>7</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つのライフサイクル</a:t>
                </a:r>
                <a:endPar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ステージ</a:t>
                </a:r>
                <a:r>
                  <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rPr>
                  <a:t>**</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ごとに整理</a:t>
                </a:r>
              </a:p>
            </p:txBody>
          </p:sp>
          <p:sp>
            <p:nvSpPr>
              <p:cNvPr id="32" name="Text Box 15">
                <a:extLst>
                  <a:ext uri="{FF2B5EF4-FFF2-40B4-BE49-F238E27FC236}">
                    <a16:creationId xmlns:a16="http://schemas.microsoft.com/office/drawing/2014/main" id="{8C316E9E-4FE8-42F6-9E81-91FC022A5E3E}"/>
                  </a:ext>
                </a:extLst>
              </p:cNvPr>
              <p:cNvSpPr txBox="1">
                <a:spLocks noChangeArrowheads="1"/>
              </p:cNvSpPr>
              <p:nvPr/>
            </p:nvSpPr>
            <p:spPr bwMode="gray">
              <a:xfrm>
                <a:off x="3070872" y="3848858"/>
                <a:ext cx="5628674" cy="440230"/>
              </a:xfrm>
              <a:prstGeom prst="rect">
                <a:avLst/>
              </a:prstGeom>
              <a:solidFill>
                <a:schemeClr val="bg1"/>
              </a:solidFill>
              <a:ln>
                <a:noFill/>
              </a:ln>
              <a:effectLst/>
            </p:spPr>
            <p:txBody>
              <a:bodyPr lIns="117000" tIns="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④までで整理した依存・影響から電機・電子業界で想定される自然関連のリスク・機会を棚卸し、</a:t>
                </a:r>
                <a:endPar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依存・影響やリスクを低減させる </a:t>
                </a:r>
                <a:r>
                  <a:rPr kumimoji="0" lang="en-US" altLang="ja-JP" sz="1200" kern="0" dirty="0">
                    <a:solidFill>
                      <a:schemeClr val="accent6">
                        <a:lumMod val="50000"/>
                      </a:schemeClr>
                    </a:solidFill>
                    <a:latin typeface="Meiryo UI" panose="020B0604030504040204" pitchFamily="50" charset="-128"/>
                    <a:ea typeface="Meiryo UI" panose="020B0604030504040204" pitchFamily="50" charset="-128"/>
                  </a:rPr>
                  <a:t>or </a:t>
                </a:r>
                <a:r>
                  <a:rPr kumimoji="0" lang="ja-JP" altLang="en-US" sz="1200" kern="0" dirty="0">
                    <a:solidFill>
                      <a:schemeClr val="accent6">
                        <a:lumMod val="50000"/>
                      </a:schemeClr>
                    </a:solidFill>
                    <a:latin typeface="Meiryo UI" panose="020B0604030504040204" pitchFamily="50" charset="-128"/>
                    <a:ea typeface="Meiryo UI" panose="020B0604030504040204" pitchFamily="50" charset="-128"/>
                  </a:rPr>
                  <a:t>機会を増大させるアクションを検討</a:t>
                </a:r>
              </a:p>
            </p:txBody>
          </p:sp>
          <p:sp>
            <p:nvSpPr>
              <p:cNvPr id="34" name="二等辺三角形 33">
                <a:extLst>
                  <a:ext uri="{FF2B5EF4-FFF2-40B4-BE49-F238E27FC236}">
                    <a16:creationId xmlns:a16="http://schemas.microsoft.com/office/drawing/2014/main" id="{CA3DB86D-AA17-4D66-BA9A-BCBADC4B6D29}"/>
                  </a:ext>
                </a:extLst>
              </p:cNvPr>
              <p:cNvSpPr/>
              <p:nvPr/>
            </p:nvSpPr>
            <p:spPr bwMode="gray">
              <a:xfrm flipV="1">
                <a:off x="1750397" y="1724461"/>
                <a:ext cx="325437" cy="1444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35" name="二等辺三角形 34">
                <a:extLst>
                  <a:ext uri="{FF2B5EF4-FFF2-40B4-BE49-F238E27FC236}">
                    <a16:creationId xmlns:a16="http://schemas.microsoft.com/office/drawing/2014/main" id="{378C54D2-92FA-4B21-97A8-257A2CF9C90C}"/>
                  </a:ext>
                </a:extLst>
              </p:cNvPr>
              <p:cNvSpPr/>
              <p:nvPr/>
            </p:nvSpPr>
            <p:spPr bwMode="gray">
              <a:xfrm flipV="1">
                <a:off x="1750397" y="2378510"/>
                <a:ext cx="325437" cy="1444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36" name="二等辺三角形 35">
                <a:extLst>
                  <a:ext uri="{FF2B5EF4-FFF2-40B4-BE49-F238E27FC236}">
                    <a16:creationId xmlns:a16="http://schemas.microsoft.com/office/drawing/2014/main" id="{07A4DC44-0DF9-4387-BC22-86EDD32E73ED}"/>
                  </a:ext>
                </a:extLst>
              </p:cNvPr>
              <p:cNvSpPr/>
              <p:nvPr/>
            </p:nvSpPr>
            <p:spPr bwMode="gray">
              <a:xfrm flipV="1">
                <a:off x="1750397" y="3022119"/>
                <a:ext cx="325437" cy="1444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37" name="二等辺三角形 36">
                <a:extLst>
                  <a:ext uri="{FF2B5EF4-FFF2-40B4-BE49-F238E27FC236}">
                    <a16:creationId xmlns:a16="http://schemas.microsoft.com/office/drawing/2014/main" id="{42F030D7-CD6F-4B14-9A11-91E074607179}"/>
                  </a:ext>
                </a:extLst>
              </p:cNvPr>
              <p:cNvSpPr/>
              <p:nvPr/>
            </p:nvSpPr>
            <p:spPr bwMode="gray">
              <a:xfrm flipV="1">
                <a:off x="1750397" y="3674834"/>
                <a:ext cx="325437" cy="1444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rgbClr val="000000"/>
                  </a:solidFill>
                  <a:latin typeface="Meiryo UI" panose="020B0604030504040204" pitchFamily="50" charset="-128"/>
                  <a:ea typeface="Meiryo UI" panose="020B0604030504040204" pitchFamily="50" charset="-128"/>
                </a:endParaRPr>
              </a:p>
            </p:txBody>
          </p:sp>
          <p:cxnSp>
            <p:nvCxnSpPr>
              <p:cNvPr id="39" name="直線コネクタ 38">
                <a:extLst>
                  <a:ext uri="{FF2B5EF4-FFF2-40B4-BE49-F238E27FC236}">
                    <a16:creationId xmlns:a16="http://schemas.microsoft.com/office/drawing/2014/main" id="{6559C3C8-F3CA-4334-81D9-0518502CBEA2}"/>
                  </a:ext>
                </a:extLst>
              </p:cNvPr>
              <p:cNvCxnSpPr>
                <a:cxnSpLocks/>
              </p:cNvCxnSpPr>
              <p:nvPr/>
            </p:nvCxnSpPr>
            <p:spPr bwMode="gray">
              <a:xfrm>
                <a:off x="2967452" y="1247775"/>
                <a:ext cx="0" cy="43926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CE44A60-A9C0-4070-A6BC-51AD8A84DA01}"/>
                  </a:ext>
                </a:extLst>
              </p:cNvPr>
              <p:cNvCxnSpPr>
                <a:cxnSpLocks/>
              </p:cNvCxnSpPr>
              <p:nvPr/>
            </p:nvCxnSpPr>
            <p:spPr bwMode="gray">
              <a:xfrm>
                <a:off x="2967451" y="3848857"/>
                <a:ext cx="0" cy="44023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5974C37-07B0-4393-BD6B-EFFB54A99F92}"/>
                  </a:ext>
                </a:extLst>
              </p:cNvPr>
              <p:cNvCxnSpPr>
                <a:cxnSpLocks/>
              </p:cNvCxnSpPr>
              <p:nvPr/>
            </p:nvCxnSpPr>
            <p:spPr bwMode="gray">
              <a:xfrm>
                <a:off x="2967451" y="3201075"/>
                <a:ext cx="0" cy="43926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34C0507-B5CE-44F5-902B-352B8032D740}"/>
                  </a:ext>
                </a:extLst>
              </p:cNvPr>
              <p:cNvCxnSpPr>
                <a:cxnSpLocks/>
              </p:cNvCxnSpPr>
              <p:nvPr/>
            </p:nvCxnSpPr>
            <p:spPr bwMode="gray">
              <a:xfrm>
                <a:off x="2967452" y="2552760"/>
                <a:ext cx="0" cy="43926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C3FF20F-A5A3-4878-AD4B-44627DC82C59}"/>
                  </a:ext>
                </a:extLst>
              </p:cNvPr>
              <p:cNvCxnSpPr>
                <a:cxnSpLocks/>
              </p:cNvCxnSpPr>
              <p:nvPr/>
            </p:nvCxnSpPr>
            <p:spPr bwMode="gray">
              <a:xfrm>
                <a:off x="2967457" y="1904085"/>
                <a:ext cx="0" cy="43926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Text Box 15">
              <a:extLst>
                <a:ext uri="{FF2B5EF4-FFF2-40B4-BE49-F238E27FC236}">
                  <a16:creationId xmlns:a16="http://schemas.microsoft.com/office/drawing/2014/main" id="{A40219D6-E8E6-469C-B5C3-421953E10469}"/>
                </a:ext>
              </a:extLst>
            </p:cNvPr>
            <p:cNvSpPr txBox="1">
              <a:spLocks noChangeArrowheads="1"/>
            </p:cNvSpPr>
            <p:nvPr/>
          </p:nvSpPr>
          <p:spPr bwMode="gray">
            <a:xfrm>
              <a:off x="118527" y="4552584"/>
              <a:ext cx="8444447" cy="273845"/>
            </a:xfrm>
            <a:prstGeom prst="rect">
              <a:avLst/>
            </a:prstGeom>
            <a:noFill/>
            <a:ln>
              <a:noFill/>
            </a:ln>
            <a:effectLst/>
          </p:spPr>
          <p:txBody>
            <a:bodyPr lIns="117000" tIns="39000" rIns="156000" bIns="0" anchor="ctr"/>
            <a:lstStyle>
              <a:defPPr>
                <a:defRPr lang="ja-JP"/>
              </a:defPPr>
              <a:lvl1pPr algn="just" defTabSz="873125" eaLnBrk="1" fontAlgn="t" hangingPunct="1">
                <a:spcBef>
                  <a:spcPct val="40000"/>
                </a:spcBef>
                <a:defRPr sz="1100" b="0">
                  <a:latin typeface="+mn-ea"/>
                  <a:ea typeface="+mn-ea"/>
                </a:defRPr>
              </a:lvl1pPr>
              <a:lvl2pPr marL="742950" indent="-285750" defTabSz="873125" eaLnBrk="0" hangingPunct="0">
                <a:defRPr b="1">
                  <a:latin typeface="Arial" charset="0"/>
                </a:defRPr>
              </a:lvl2pPr>
              <a:lvl3pPr marL="1143000" indent="-228600" defTabSz="873125" eaLnBrk="0" hangingPunct="0">
                <a:defRPr b="1">
                  <a:latin typeface="Arial" charset="0"/>
                </a:defRPr>
              </a:lvl3pPr>
              <a:lvl4pPr marL="1600200" indent="-228600" defTabSz="873125" eaLnBrk="0" hangingPunct="0">
                <a:defRPr b="1">
                  <a:latin typeface="Arial" charset="0"/>
                </a:defRPr>
              </a:lvl4pPr>
              <a:lvl5pPr marL="2057400" indent="-228600" defTabSz="873125" eaLnBrk="0" hangingPunct="0">
                <a:defRPr b="1">
                  <a:latin typeface="Arial" charset="0"/>
                </a:defRPr>
              </a:lvl5pPr>
              <a:lvl6pPr marL="2514600" indent="-228600" algn="ctr" defTabSz="873125" eaLnBrk="0" fontAlgn="base" hangingPunct="0">
                <a:spcBef>
                  <a:spcPct val="0"/>
                </a:spcBef>
                <a:spcAft>
                  <a:spcPct val="0"/>
                </a:spcAft>
                <a:defRPr b="1">
                  <a:latin typeface="Arial" charset="0"/>
                </a:defRPr>
              </a:lvl6pPr>
              <a:lvl7pPr marL="2971800" indent="-228600" algn="ctr" defTabSz="873125" eaLnBrk="0" fontAlgn="base" hangingPunct="0">
                <a:spcBef>
                  <a:spcPct val="0"/>
                </a:spcBef>
                <a:spcAft>
                  <a:spcPct val="0"/>
                </a:spcAft>
                <a:defRPr b="1">
                  <a:latin typeface="Arial" charset="0"/>
                </a:defRPr>
              </a:lvl7pPr>
              <a:lvl8pPr marL="3429000" indent="-228600" algn="ctr" defTabSz="873125" eaLnBrk="0" fontAlgn="base" hangingPunct="0">
                <a:spcBef>
                  <a:spcPct val="0"/>
                </a:spcBef>
                <a:spcAft>
                  <a:spcPct val="0"/>
                </a:spcAft>
                <a:defRPr b="1">
                  <a:latin typeface="Arial" charset="0"/>
                </a:defRPr>
              </a:lvl8pPr>
              <a:lvl9pPr marL="3886200" indent="-228600" algn="ctr" defTabSz="873125" eaLnBrk="0" fontAlgn="base" hangingPunct="0">
                <a:spcBef>
                  <a:spcPct val="0"/>
                </a:spcBef>
                <a:spcAft>
                  <a:spcPct val="0"/>
                </a:spcAft>
                <a:defRPr b="1">
                  <a:latin typeface="Arial" charset="0"/>
                </a:defRPr>
              </a:lvl9pPr>
            </a:lstStyle>
            <a:p>
              <a:pPr>
                <a:spcBef>
                  <a:spcPts val="0"/>
                </a:spcBef>
                <a:defRPr/>
              </a:pP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*UNEP-FI</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UNEP-WCMC</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Global Canopy</a:t>
              </a:r>
              <a:r>
                <a:rPr lang="ja-JP" altLang="en-US" sz="800" kern="0" dirty="0">
                  <a:solidFill>
                    <a:schemeClr val="accent6">
                      <a:lumMod val="50000"/>
                    </a:schemeClr>
                  </a:solidFill>
                  <a:latin typeface="Meiryo UI" panose="020B0604030504040204" pitchFamily="50" charset="-128"/>
                  <a:ea typeface="Meiryo UI" panose="020B0604030504040204" pitchFamily="50" charset="-128"/>
                </a:rPr>
                <a:t>（英シンクタンク）　</a:t>
              </a:r>
              <a:r>
                <a:rPr kumimoji="0" lang="en-US" altLang="ja-JP" sz="800" kern="0" dirty="0">
                  <a:solidFill>
                    <a:schemeClr val="accent6">
                      <a:lumMod val="50000"/>
                    </a:schemeClr>
                  </a:solidFill>
                  <a:latin typeface="Meiryo UI" panose="020B0604030504040204" pitchFamily="50" charset="-128"/>
                  <a:ea typeface="Meiryo UI" panose="020B0604030504040204" pitchFamily="50" charset="-128"/>
                </a:rPr>
                <a:t>ENCORE</a:t>
              </a:r>
              <a:r>
                <a:rPr kumimoji="0" lang="ja-JP" altLang="en-US" sz="800" kern="0" dirty="0">
                  <a:solidFill>
                    <a:schemeClr val="accent6">
                      <a:lumMod val="50000"/>
                    </a:schemeClr>
                  </a:solidFill>
                  <a:latin typeface="Meiryo UI" panose="020B0604030504040204" pitchFamily="50" charset="-128"/>
                  <a:ea typeface="Meiryo UI" panose="020B0604030504040204" pitchFamily="50" charset="-128"/>
                </a:rPr>
                <a:t>は</a:t>
              </a:r>
              <a:r>
                <a:rPr kumimoji="0" lang="en-US" altLang="ja-JP" sz="800" kern="0" dirty="0">
                  <a:solidFill>
                    <a:schemeClr val="accent6">
                      <a:lumMod val="50000"/>
                    </a:schemeClr>
                  </a:solidFill>
                  <a:latin typeface="Meiryo UI" panose="020B0604030504040204" pitchFamily="50" charset="-128"/>
                  <a:ea typeface="Meiryo UI" panose="020B0604030504040204" pitchFamily="50" charset="-128"/>
                </a:rPr>
                <a:t>2024</a:t>
              </a:r>
              <a:r>
                <a:rPr kumimoji="0" lang="ja-JP" altLang="en-US" sz="800" kern="0" dirty="0">
                  <a:solidFill>
                    <a:schemeClr val="accent6">
                      <a:lumMod val="50000"/>
                    </a:schemeClr>
                  </a:solidFill>
                  <a:latin typeface="Meiryo UI" panose="020B0604030504040204" pitchFamily="50" charset="-128"/>
                  <a:ea typeface="Meiryo UI" panose="020B0604030504040204" pitchFamily="50" charset="-128"/>
                </a:rPr>
                <a:t>年</a:t>
              </a:r>
              <a:r>
                <a:rPr lang="en-US" altLang="ja-JP" sz="800" kern="0" dirty="0">
                  <a:solidFill>
                    <a:schemeClr val="accent6">
                      <a:lumMod val="50000"/>
                    </a:schemeClr>
                  </a:solidFill>
                  <a:latin typeface="Meiryo UI" panose="020B0604030504040204" pitchFamily="50" charset="-128"/>
                  <a:ea typeface="Meiryo UI" panose="020B0604030504040204" pitchFamily="50" charset="-128"/>
                </a:rPr>
                <a:t>5</a:t>
              </a:r>
              <a:r>
                <a:rPr kumimoji="0" lang="ja-JP" altLang="en-US" sz="800" kern="0" dirty="0">
                  <a:solidFill>
                    <a:schemeClr val="accent6">
                      <a:lumMod val="50000"/>
                    </a:schemeClr>
                  </a:solidFill>
                  <a:latin typeface="Meiryo UI" panose="020B0604030504040204" pitchFamily="50" charset="-128"/>
                  <a:ea typeface="Meiryo UI" panose="020B0604030504040204" pitchFamily="50" charset="-128"/>
                </a:rPr>
                <a:t>月時点の評価結果を参照</a:t>
              </a:r>
              <a:endParaRPr kumimoji="0" lang="en-US" altLang="ja-JP" sz="800" kern="0" dirty="0">
                <a:solidFill>
                  <a:schemeClr val="accent6">
                    <a:lumMod val="50000"/>
                  </a:schemeClr>
                </a:solidFill>
                <a:latin typeface="Meiryo UI" panose="020B0604030504040204" pitchFamily="50" charset="-128"/>
                <a:ea typeface="Meiryo UI" panose="020B0604030504040204" pitchFamily="50" charset="-128"/>
              </a:endParaRPr>
            </a:p>
            <a:p>
              <a:pPr>
                <a:spcBef>
                  <a:spcPts val="0"/>
                </a:spcBef>
                <a:defRPr/>
              </a:pPr>
              <a:r>
                <a:rPr kumimoji="0" lang="ja-JP" altLang="en-US" sz="800" kern="0" dirty="0">
                  <a:solidFill>
                    <a:schemeClr val="accent6">
                      <a:lumMod val="50000"/>
                    </a:schemeClr>
                  </a:solidFill>
                  <a:latin typeface="Meiryo UI" panose="020B0604030504040204" pitchFamily="50" charset="-128"/>
                  <a:ea typeface="Meiryo UI" panose="020B0604030504040204" pitchFamily="50" charset="-128"/>
                </a:rPr>
                <a:t>**研究開発・設計、原材料・部品・半製品調達、製品製造、梱包・輸送、販売・使用、回収・リサイクル・廃棄、（ライフサイクルステージのほか、事業所の土地利用などにおける依存と影響も検討</a:t>
              </a:r>
              <a:r>
                <a:rPr kumimoji="0" lang="en-US" altLang="ja-JP" sz="800" kern="0" dirty="0">
                  <a:solidFill>
                    <a:schemeClr val="accent6">
                      <a:lumMod val="50000"/>
                    </a:schemeClr>
                  </a:solidFill>
                  <a:latin typeface="Meiryo UI" panose="020B0604030504040204" pitchFamily="50" charset="-128"/>
                  <a:ea typeface="Meiryo UI" panose="020B0604030504040204" pitchFamily="50" charset="-128"/>
                </a:rPr>
                <a:t>)</a:t>
              </a:r>
            </a:p>
            <a:p>
              <a:pPr>
                <a:spcBef>
                  <a:spcPts val="0"/>
                </a:spcBef>
                <a:defRPr/>
              </a:pPr>
              <a:endParaRPr kumimoji="0" lang="ja-JP" altLang="en-US" sz="800" kern="0" dirty="0">
                <a:solidFill>
                  <a:schemeClr val="accent6">
                    <a:lumMod val="50000"/>
                  </a:schemeClr>
                </a:solidFill>
                <a:latin typeface="Meiryo UI" panose="020B0604030504040204" pitchFamily="50" charset="-128"/>
                <a:ea typeface="Meiryo UI" panose="020B0604030504040204" pitchFamily="50" charset="-128"/>
              </a:endParaRPr>
            </a:p>
          </p:txBody>
        </p:sp>
      </p:grpSp>
      <p:sp>
        <p:nvSpPr>
          <p:cNvPr id="38" name="角丸四角形 7">
            <a:extLst>
              <a:ext uri="{FF2B5EF4-FFF2-40B4-BE49-F238E27FC236}">
                <a16:creationId xmlns:a16="http://schemas.microsoft.com/office/drawing/2014/main" id="{08D70A56-9E50-4F6B-AA74-66977A50E1D1}"/>
              </a:ext>
            </a:extLst>
          </p:cNvPr>
          <p:cNvSpPr/>
          <p:nvPr/>
        </p:nvSpPr>
        <p:spPr>
          <a:xfrm>
            <a:off x="344816" y="482243"/>
            <a:ext cx="2997472"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46" name="テキスト ボックス 45">
            <a:extLst>
              <a:ext uri="{FF2B5EF4-FFF2-40B4-BE49-F238E27FC236}">
                <a16:creationId xmlns:a16="http://schemas.microsoft.com/office/drawing/2014/main" id="{6A91B5B2-0B58-41E3-AF0B-E9A59ED1CF4D}"/>
              </a:ext>
            </a:extLst>
          </p:cNvPr>
          <p:cNvSpPr txBox="1"/>
          <p:nvPr/>
        </p:nvSpPr>
        <p:spPr>
          <a:xfrm>
            <a:off x="344814" y="515141"/>
            <a:ext cx="3092069"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関係性マップの制作プロセス</a:t>
            </a:r>
          </a:p>
        </p:txBody>
      </p:sp>
    </p:spTree>
    <p:extLst>
      <p:ext uri="{BB962C8B-B14F-4D97-AF65-F5344CB8AC3E}">
        <p14:creationId xmlns:p14="http://schemas.microsoft.com/office/powerpoint/2010/main" val="278219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9E45B47-FB5F-CCBC-7860-765576D595D7}"/>
              </a:ext>
            </a:extLst>
          </p:cNvPr>
          <p:cNvPicPr>
            <a:picLocks noChangeAspect="1"/>
          </p:cNvPicPr>
          <p:nvPr/>
        </p:nvPicPr>
        <p:blipFill>
          <a:blip r:embed="rId3"/>
          <a:stretch>
            <a:fillRect/>
          </a:stretch>
        </p:blipFill>
        <p:spPr>
          <a:xfrm>
            <a:off x="108104" y="1202070"/>
            <a:ext cx="5877516" cy="2417430"/>
          </a:xfrm>
          <a:prstGeom prst="rect">
            <a:avLst/>
          </a:prstGeom>
        </p:spPr>
      </p:pic>
      <p:pic>
        <p:nvPicPr>
          <p:cNvPr id="25" name="図 24">
            <a:extLst>
              <a:ext uri="{FF2B5EF4-FFF2-40B4-BE49-F238E27FC236}">
                <a16:creationId xmlns:a16="http://schemas.microsoft.com/office/drawing/2014/main" id="{D0568133-30C5-B12C-0F5A-11911C8B0D59}"/>
              </a:ext>
            </a:extLst>
          </p:cNvPr>
          <p:cNvPicPr>
            <a:picLocks noChangeAspect="1"/>
          </p:cNvPicPr>
          <p:nvPr/>
        </p:nvPicPr>
        <p:blipFill>
          <a:blip r:embed="rId4"/>
          <a:stretch>
            <a:fillRect/>
          </a:stretch>
        </p:blipFill>
        <p:spPr>
          <a:xfrm>
            <a:off x="1769879" y="1776222"/>
            <a:ext cx="4923478" cy="2770377"/>
          </a:xfrm>
          <a:prstGeom prst="rect">
            <a:avLst/>
          </a:prstGeom>
        </p:spPr>
      </p:pic>
      <p:sp>
        <p:nvSpPr>
          <p:cNvPr id="36" name="テキスト ボックス 35">
            <a:extLst>
              <a:ext uri="{FF2B5EF4-FFF2-40B4-BE49-F238E27FC236}">
                <a16:creationId xmlns:a16="http://schemas.microsoft.com/office/drawing/2014/main" id="{5857908C-2783-47BE-909A-9DCF8942F157}"/>
              </a:ext>
            </a:extLst>
          </p:cNvPr>
          <p:cNvSpPr txBox="1"/>
          <p:nvPr/>
        </p:nvSpPr>
        <p:spPr>
          <a:xfrm>
            <a:off x="350994" y="869558"/>
            <a:ext cx="5585333" cy="295978"/>
          </a:xfrm>
          <a:prstGeom prst="rect">
            <a:avLst/>
          </a:prstGeom>
          <a:noFill/>
        </p:spPr>
        <p:txBody>
          <a:bodyPr wrap="square" rtlCol="0">
            <a:spAutoFit/>
          </a:bodyPr>
          <a:lstStyle/>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■「依存・影響」、「リスク・機会」、「事業アクション」の</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3</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つのシートで構成</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64EA4F4-CCEC-828D-7FC4-C412D33EFCC9}"/>
              </a:ext>
            </a:extLst>
          </p:cNvPr>
          <p:cNvSpPr txBox="1"/>
          <p:nvPr/>
        </p:nvSpPr>
        <p:spPr>
          <a:xfrm>
            <a:off x="208224" y="489421"/>
            <a:ext cx="2890226" cy="338554"/>
          </a:xfrm>
          <a:prstGeom prst="rect">
            <a:avLst/>
          </a:prstGeom>
          <a:noFill/>
          <a:ln>
            <a:noFill/>
          </a:ln>
        </p:spPr>
        <p:txBody>
          <a:bodyPr wrap="square" rtlCol="0">
            <a:spAutoFit/>
          </a:bodyPr>
          <a:lstStyle/>
          <a:p>
            <a:pPr algn="ctr"/>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関係性マップの構成</a:t>
            </a:r>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5"/>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3" name="角丸四角形 56">
            <a:extLst>
              <a:ext uri="{FF2B5EF4-FFF2-40B4-BE49-F238E27FC236}">
                <a16:creationId xmlns:a16="http://schemas.microsoft.com/office/drawing/2014/main" id="{4C600C68-FBC2-EB5A-8E98-9407E3D2DB33}"/>
              </a:ext>
            </a:extLst>
          </p:cNvPr>
          <p:cNvSpPr/>
          <p:nvPr/>
        </p:nvSpPr>
        <p:spPr bwMode="auto">
          <a:xfrm>
            <a:off x="253328" y="1475034"/>
            <a:ext cx="2203234" cy="269066"/>
          </a:xfrm>
          <a:prstGeom prst="roundRect">
            <a:avLst/>
          </a:prstGeom>
          <a:ln/>
        </p:spPr>
        <p:style>
          <a:lnRef idx="0">
            <a:schemeClr val="accent2"/>
          </a:lnRef>
          <a:fillRef idx="3">
            <a:schemeClr val="accent2"/>
          </a:fillRef>
          <a:effectRef idx="3">
            <a:schemeClr val="accent2"/>
          </a:effectRef>
          <a:fontRef idx="minor">
            <a:schemeClr val="lt1"/>
          </a:fontRef>
        </p:style>
        <p:txBody>
          <a:bodyPr wrap="none" rtlCol="0" anchor="ctr"/>
          <a:lstStyle/>
          <a:p>
            <a:pPr algn="ctr" defTabSz="914400" fontAlgn="base">
              <a:spcBef>
                <a:spcPct val="0"/>
              </a:spcBef>
              <a:spcAft>
                <a:spcPct val="0"/>
              </a:spcAft>
            </a:pPr>
            <a:r>
              <a:rPr kumimoji="1" lang="ja-JP" altLang="en-US" sz="1400" b="1" dirty="0">
                <a:latin typeface="Meiryo UI"/>
                <a:ea typeface="Meiryo UI"/>
                <a:cs typeface="Arial" panose="020B0604020202020204" pitchFamily="34" charset="0"/>
                <a:sym typeface="Arial" panose="020B0604020202020204" pitchFamily="34" charset="0"/>
              </a:rPr>
              <a:t>「依存・影響」シート</a:t>
            </a:r>
          </a:p>
        </p:txBody>
      </p:sp>
      <p:sp>
        <p:nvSpPr>
          <p:cNvPr id="14" name="角丸四角形 56">
            <a:extLst>
              <a:ext uri="{FF2B5EF4-FFF2-40B4-BE49-F238E27FC236}">
                <a16:creationId xmlns:a16="http://schemas.microsoft.com/office/drawing/2014/main" id="{998339FF-4002-9285-606A-4F265F186188}"/>
              </a:ext>
            </a:extLst>
          </p:cNvPr>
          <p:cNvSpPr/>
          <p:nvPr/>
        </p:nvSpPr>
        <p:spPr bwMode="auto">
          <a:xfrm>
            <a:off x="2018150" y="2018252"/>
            <a:ext cx="2203234" cy="269066"/>
          </a:xfrm>
          <a:prstGeom prst="roundRect">
            <a:avLst/>
          </a:prstGeom>
          <a:ln/>
        </p:spPr>
        <p:style>
          <a:lnRef idx="0">
            <a:schemeClr val="accent2"/>
          </a:lnRef>
          <a:fillRef idx="3">
            <a:schemeClr val="accent2"/>
          </a:fillRef>
          <a:effectRef idx="3">
            <a:schemeClr val="accent2"/>
          </a:effectRef>
          <a:fontRef idx="minor">
            <a:schemeClr val="lt1"/>
          </a:fontRef>
        </p:style>
        <p:txBody>
          <a:bodyPr wrap="none" rtlCol="0" anchor="ctr"/>
          <a:lstStyle/>
          <a:p>
            <a:pPr algn="ctr" defTabSz="914400" fontAlgn="base">
              <a:spcBef>
                <a:spcPct val="0"/>
              </a:spcBef>
              <a:spcAft>
                <a:spcPct val="0"/>
              </a:spcAft>
            </a:pPr>
            <a:r>
              <a:rPr kumimoji="1" lang="ja-JP" altLang="en-US" sz="1400" b="1" dirty="0">
                <a:latin typeface="Meiryo UI"/>
                <a:ea typeface="Meiryo UI"/>
                <a:cs typeface="Arial" panose="020B0604020202020204" pitchFamily="34" charset="0"/>
                <a:sym typeface="Arial" panose="020B0604020202020204" pitchFamily="34" charset="0"/>
              </a:rPr>
              <a:t>「リスク・機会」シート</a:t>
            </a:r>
          </a:p>
        </p:txBody>
      </p:sp>
      <p:sp>
        <p:nvSpPr>
          <p:cNvPr id="16" name="正方形/長方形 15">
            <a:extLst>
              <a:ext uri="{FF2B5EF4-FFF2-40B4-BE49-F238E27FC236}">
                <a16:creationId xmlns:a16="http://schemas.microsoft.com/office/drawing/2014/main" id="{613A46E7-CFC4-1D6F-1664-A154EDCD46CD}"/>
              </a:ext>
            </a:extLst>
          </p:cNvPr>
          <p:cNvSpPr/>
          <p:nvPr/>
        </p:nvSpPr>
        <p:spPr>
          <a:xfrm>
            <a:off x="1294228" y="1209823"/>
            <a:ext cx="4660619" cy="196946"/>
          </a:xfrm>
          <a:prstGeom prst="rect">
            <a:avLst/>
          </a:prstGeom>
          <a:noFill/>
          <a:ln w="28575">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85E6BF1-DBF7-0011-0DBB-7248815F7FA3}"/>
              </a:ext>
            </a:extLst>
          </p:cNvPr>
          <p:cNvCxnSpPr>
            <a:cxnSpLocks/>
            <a:endCxn id="16" idx="3"/>
          </p:cNvCxnSpPr>
          <p:nvPr/>
        </p:nvCxnSpPr>
        <p:spPr>
          <a:xfrm flipH="1">
            <a:off x="5954847" y="1137992"/>
            <a:ext cx="241172" cy="170304"/>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BEA24311-83AE-DD5B-1B64-9519FF1791B5}"/>
              </a:ext>
            </a:extLst>
          </p:cNvPr>
          <p:cNvSpPr/>
          <p:nvPr/>
        </p:nvSpPr>
        <p:spPr>
          <a:xfrm>
            <a:off x="2607056" y="1786597"/>
            <a:ext cx="4075097" cy="161778"/>
          </a:xfrm>
          <a:prstGeom prst="rect">
            <a:avLst/>
          </a:prstGeom>
          <a:noFill/>
          <a:ln w="28575">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6B5462E8-C4BA-A58D-C5D3-5F145F7E06E1}"/>
              </a:ext>
            </a:extLst>
          </p:cNvPr>
          <p:cNvCxnSpPr>
            <a:cxnSpLocks/>
            <a:endCxn id="28" idx="3"/>
          </p:cNvCxnSpPr>
          <p:nvPr/>
        </p:nvCxnSpPr>
        <p:spPr>
          <a:xfrm flipH="1">
            <a:off x="6682153" y="1523744"/>
            <a:ext cx="410797" cy="343742"/>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DA35ADD-3F8B-23D9-48E1-B3362540FF84}"/>
              </a:ext>
            </a:extLst>
          </p:cNvPr>
          <p:cNvCxnSpPr>
            <a:cxnSpLocks/>
          </p:cNvCxnSpPr>
          <p:nvPr/>
        </p:nvCxnSpPr>
        <p:spPr>
          <a:xfrm flipH="1">
            <a:off x="7405167" y="1523744"/>
            <a:ext cx="923219" cy="970783"/>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BCFB8220-A149-847A-4E13-C532714967B3}"/>
              </a:ext>
            </a:extLst>
          </p:cNvPr>
          <p:cNvPicPr>
            <a:picLocks noChangeAspect="1"/>
          </p:cNvPicPr>
          <p:nvPr/>
        </p:nvPicPr>
        <p:blipFill>
          <a:blip r:embed="rId6"/>
          <a:stretch>
            <a:fillRect/>
          </a:stretch>
        </p:blipFill>
        <p:spPr>
          <a:xfrm>
            <a:off x="3420549" y="2528151"/>
            <a:ext cx="5471440" cy="2247853"/>
          </a:xfrm>
          <a:prstGeom prst="rect">
            <a:avLst/>
          </a:prstGeom>
        </p:spPr>
      </p:pic>
      <p:sp>
        <p:nvSpPr>
          <p:cNvPr id="15" name="角丸四角形 56">
            <a:extLst>
              <a:ext uri="{FF2B5EF4-FFF2-40B4-BE49-F238E27FC236}">
                <a16:creationId xmlns:a16="http://schemas.microsoft.com/office/drawing/2014/main" id="{B9FB4FB9-3B25-77F3-F738-F266ACFC697A}"/>
              </a:ext>
            </a:extLst>
          </p:cNvPr>
          <p:cNvSpPr/>
          <p:nvPr/>
        </p:nvSpPr>
        <p:spPr bwMode="auto">
          <a:xfrm>
            <a:off x="3763565" y="2773281"/>
            <a:ext cx="2203234" cy="269066"/>
          </a:xfrm>
          <a:prstGeom prst="roundRect">
            <a:avLst/>
          </a:prstGeom>
          <a:ln/>
        </p:spPr>
        <p:style>
          <a:lnRef idx="0">
            <a:schemeClr val="accent2"/>
          </a:lnRef>
          <a:fillRef idx="3">
            <a:schemeClr val="accent2"/>
          </a:fillRef>
          <a:effectRef idx="3">
            <a:schemeClr val="accent2"/>
          </a:effectRef>
          <a:fontRef idx="minor">
            <a:schemeClr val="lt1"/>
          </a:fontRef>
        </p:style>
        <p:txBody>
          <a:bodyPr wrap="none" rtlCol="0" anchor="ctr"/>
          <a:lstStyle/>
          <a:p>
            <a:pPr algn="ctr" defTabSz="914400" fontAlgn="base">
              <a:spcBef>
                <a:spcPct val="0"/>
              </a:spcBef>
              <a:spcAft>
                <a:spcPct val="0"/>
              </a:spcAft>
            </a:pPr>
            <a:r>
              <a:rPr kumimoji="1" lang="ja-JP" altLang="en-US" sz="1400" b="1" dirty="0">
                <a:latin typeface="Meiryo UI"/>
                <a:ea typeface="Meiryo UI"/>
                <a:cs typeface="Arial" panose="020B0604020202020204" pitchFamily="34" charset="0"/>
                <a:sym typeface="Arial" panose="020B0604020202020204" pitchFamily="34" charset="0"/>
              </a:rPr>
              <a:t>「事業アクション」シート</a:t>
            </a:r>
          </a:p>
        </p:txBody>
      </p:sp>
      <p:sp>
        <p:nvSpPr>
          <p:cNvPr id="31" name="正方形/長方形 30">
            <a:extLst>
              <a:ext uri="{FF2B5EF4-FFF2-40B4-BE49-F238E27FC236}">
                <a16:creationId xmlns:a16="http://schemas.microsoft.com/office/drawing/2014/main" id="{6D11B467-8976-A738-EE94-4351D073F39B}"/>
              </a:ext>
            </a:extLst>
          </p:cNvPr>
          <p:cNvSpPr/>
          <p:nvPr/>
        </p:nvSpPr>
        <p:spPr>
          <a:xfrm>
            <a:off x="4632051" y="2520771"/>
            <a:ext cx="4247986" cy="194294"/>
          </a:xfrm>
          <a:prstGeom prst="rect">
            <a:avLst/>
          </a:prstGeom>
          <a:noFill/>
          <a:ln w="28575">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
            <a:extLst>
              <a:ext uri="{FF2B5EF4-FFF2-40B4-BE49-F238E27FC236}">
                <a16:creationId xmlns:a16="http://schemas.microsoft.com/office/drawing/2014/main" id="{DEE7FB22-94E3-95D3-FA1B-39623B0F8AD1}"/>
              </a:ext>
            </a:extLst>
          </p:cNvPr>
          <p:cNvSpPr/>
          <p:nvPr/>
        </p:nvSpPr>
        <p:spPr>
          <a:xfrm>
            <a:off x="344814" y="482243"/>
            <a:ext cx="2187371"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50000"/>
                </a:schemeClr>
              </a:solidFill>
            </a:endParaRPr>
          </a:p>
        </p:txBody>
      </p:sp>
      <p:sp>
        <p:nvSpPr>
          <p:cNvPr id="11" name="テキスト ボックス 10">
            <a:extLst>
              <a:ext uri="{FF2B5EF4-FFF2-40B4-BE49-F238E27FC236}">
                <a16:creationId xmlns:a16="http://schemas.microsoft.com/office/drawing/2014/main" id="{F512E725-240B-BD90-9151-F11B788BDB12}"/>
              </a:ext>
            </a:extLst>
          </p:cNvPr>
          <p:cNvSpPr txBox="1"/>
          <p:nvPr/>
        </p:nvSpPr>
        <p:spPr>
          <a:xfrm>
            <a:off x="344814" y="515141"/>
            <a:ext cx="2461449"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関係性マップの構成</a:t>
            </a:r>
          </a:p>
        </p:txBody>
      </p:sp>
      <p:sp>
        <p:nvSpPr>
          <p:cNvPr id="37" name="TextBox 1">
            <a:extLst>
              <a:ext uri="{FF2B5EF4-FFF2-40B4-BE49-F238E27FC236}">
                <a16:creationId xmlns:a16="http://schemas.microsoft.com/office/drawing/2014/main" id="{285C2735-C02C-4706-97BA-56A08D3B7C83}"/>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43" name="スライド番号プレースホルダー 22">
            <a:extLst>
              <a:ext uri="{FF2B5EF4-FFF2-40B4-BE49-F238E27FC236}">
                <a16:creationId xmlns:a16="http://schemas.microsoft.com/office/drawing/2014/main" id="{D7B854B7-FBBE-436C-A0E6-CF4C2227E701}"/>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4</a:t>
            </a:fld>
            <a:endParaRPr kumimoji="1" lang="ja-JP" altLang="en-US" dirty="0"/>
          </a:p>
        </p:txBody>
      </p:sp>
      <p:sp>
        <p:nvSpPr>
          <p:cNvPr id="44" name="テキスト ボックス 43">
            <a:extLst>
              <a:ext uri="{FF2B5EF4-FFF2-40B4-BE49-F238E27FC236}">
                <a16:creationId xmlns:a16="http://schemas.microsoft.com/office/drawing/2014/main" id="{0E9EC9E7-C78F-4375-9670-1175D53F1077}"/>
              </a:ext>
            </a:extLst>
          </p:cNvPr>
          <p:cNvSpPr txBox="1"/>
          <p:nvPr/>
        </p:nvSpPr>
        <p:spPr>
          <a:xfrm>
            <a:off x="6196018" y="540333"/>
            <a:ext cx="2835078" cy="983411"/>
          </a:xfrm>
          <a:prstGeom prst="rect">
            <a:avLst/>
          </a:prstGeom>
          <a:solidFill>
            <a:srgbClr val="FFFFFF">
              <a:alpha val="89804"/>
            </a:srgbClr>
          </a:solidFill>
          <a:ln w="28575">
            <a:solidFill>
              <a:srgbClr val="B1434E"/>
            </a:solidFill>
          </a:ln>
        </p:spPr>
        <p:txBody>
          <a:bodyPr wrap="square" rtlCol="0">
            <a:spAutoFit/>
          </a:bodyPr>
          <a:lstStyle/>
          <a:p>
            <a:pPr>
              <a:lnSpc>
                <a:spcPts val="1800"/>
              </a:lnSpc>
            </a:pP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ライフサイクルステージ</a:t>
            </a:r>
            <a:endPar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endParaRPr>
          </a:p>
          <a:p>
            <a:pPr>
              <a:lnSpc>
                <a:spcPts val="1800"/>
              </a:lnSpc>
            </a:pPr>
            <a:r>
              <a:rPr kumimoji="1" lang="ja-JP" altLang="en-US" sz="1000" spc="100" dirty="0">
                <a:solidFill>
                  <a:schemeClr val="accent6">
                    <a:lumMod val="50000"/>
                  </a:schemeClr>
                </a:solidFill>
                <a:latin typeface="Meiryo UI" panose="020B0604030504040204" pitchFamily="34" charset="-128"/>
                <a:ea typeface="Meiryo UI" panose="020B0604030504040204" pitchFamily="34" charset="-128"/>
              </a:rPr>
              <a:t>研究開発・設計、</a:t>
            </a:r>
            <a:r>
              <a:rPr lang="ja-JP" altLang="en-US" sz="1000" kern="0" dirty="0">
                <a:solidFill>
                  <a:schemeClr val="accent6">
                    <a:lumMod val="50000"/>
                  </a:schemeClr>
                </a:solidFill>
                <a:latin typeface="Meiryo UI" panose="020B0604030504040204" pitchFamily="50" charset="-128"/>
                <a:ea typeface="Meiryo UI" panose="020B0604030504040204" pitchFamily="50" charset="-128"/>
              </a:rPr>
              <a:t>原材料・部品・半製品調達、製品製造、梱包・輸送、販売、使用、回収・リサイクル・廃棄の</a:t>
            </a:r>
            <a:r>
              <a:rPr lang="en-US" altLang="ja-JP" sz="1000" u="sng" kern="0" dirty="0">
                <a:solidFill>
                  <a:schemeClr val="accent6">
                    <a:lumMod val="50000"/>
                  </a:schemeClr>
                </a:solidFill>
                <a:latin typeface="Meiryo UI" panose="020B0604030504040204" pitchFamily="50" charset="-128"/>
                <a:ea typeface="Meiryo UI" panose="020B0604030504040204" pitchFamily="50" charset="-128"/>
              </a:rPr>
              <a:t>7</a:t>
            </a:r>
            <a:r>
              <a:rPr lang="ja-JP" altLang="en-US" sz="1000" u="sng" kern="0" dirty="0">
                <a:solidFill>
                  <a:schemeClr val="accent6">
                    <a:lumMod val="50000"/>
                  </a:schemeClr>
                </a:solidFill>
                <a:latin typeface="Meiryo UI" panose="020B0604030504040204" pitchFamily="50" charset="-128"/>
                <a:ea typeface="Meiryo UI" panose="020B0604030504040204" pitchFamily="50" charset="-128"/>
              </a:rPr>
              <a:t>ライフサイクル</a:t>
            </a:r>
            <a:r>
              <a:rPr lang="ja-JP" altLang="en-US" sz="1000" kern="0" dirty="0">
                <a:solidFill>
                  <a:schemeClr val="accent6">
                    <a:lumMod val="50000"/>
                  </a:schemeClr>
                </a:solidFill>
                <a:latin typeface="Meiryo UI" panose="020B0604030504040204" pitchFamily="50" charset="-128"/>
                <a:ea typeface="Meiryo UI" panose="020B0604030504040204" pitchFamily="50" charset="-128"/>
              </a:rPr>
              <a:t>（＋事業所の土地利用など）</a:t>
            </a:r>
            <a:endParaRPr kumimoji="1" lang="en-US" altLang="ja-JP" sz="1000" spc="100" dirty="0">
              <a:solidFill>
                <a:schemeClr val="accent6">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72875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BDA9F9B-DBD9-0FDE-5F2E-3063B0F652CB}"/>
              </a:ext>
            </a:extLst>
          </p:cNvPr>
          <p:cNvPicPr>
            <a:picLocks noChangeAspect="1"/>
          </p:cNvPicPr>
          <p:nvPr/>
        </p:nvPicPr>
        <p:blipFill>
          <a:blip r:embed="rId3"/>
          <a:stretch>
            <a:fillRect/>
          </a:stretch>
        </p:blipFill>
        <p:spPr>
          <a:xfrm>
            <a:off x="2520044" y="1553650"/>
            <a:ext cx="6397611" cy="2635703"/>
          </a:xfrm>
          <a:prstGeom prst="rect">
            <a:avLst/>
          </a:prstGeom>
        </p:spPr>
      </p:pic>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5</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4"/>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08CCDF7F-74C0-BFE8-FC95-B278826FDEAF}"/>
              </a:ext>
            </a:extLst>
          </p:cNvPr>
          <p:cNvSpPr txBox="1"/>
          <p:nvPr/>
        </p:nvSpPr>
        <p:spPr>
          <a:xfrm>
            <a:off x="351164" y="867625"/>
            <a:ext cx="7590570" cy="526811"/>
          </a:xfrm>
          <a:prstGeom prst="rect">
            <a:avLst/>
          </a:prstGeom>
          <a:noFill/>
          <a:ln w="19050">
            <a:noFill/>
          </a:ln>
        </p:spPr>
        <p:txBody>
          <a:bodyPr wrap="square" rtlCol="0">
            <a:spAutoFit/>
          </a:bodyPr>
          <a:lstStyle/>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■「依存・影響」シートでは、依存は生態系サービスの分類、影響は</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におけるインパクトドライバーの分類で縦軸に整理しています。</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2" name="角丸四角形 7">
            <a:extLst>
              <a:ext uri="{FF2B5EF4-FFF2-40B4-BE49-F238E27FC236}">
                <a16:creationId xmlns:a16="http://schemas.microsoft.com/office/drawing/2014/main" id="{DF955BD0-9A5D-349F-52D4-87ECF8246514}"/>
              </a:ext>
            </a:extLst>
          </p:cNvPr>
          <p:cNvSpPr/>
          <p:nvPr/>
        </p:nvSpPr>
        <p:spPr>
          <a:xfrm>
            <a:off x="344814" y="482243"/>
            <a:ext cx="4227186"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4" name="テキスト ボックス 3">
            <a:extLst>
              <a:ext uri="{FF2B5EF4-FFF2-40B4-BE49-F238E27FC236}">
                <a16:creationId xmlns:a16="http://schemas.microsoft.com/office/drawing/2014/main" id="{35E8F49D-742E-B0A1-CB18-26950EA6A925}"/>
              </a:ext>
            </a:extLst>
          </p:cNvPr>
          <p:cNvSpPr txBox="1"/>
          <p:nvPr/>
        </p:nvSpPr>
        <p:spPr>
          <a:xfrm>
            <a:off x="344815" y="514712"/>
            <a:ext cx="4227186"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関係性マップの構成：依存・影響シート </a:t>
            </a:r>
          </a:p>
        </p:txBody>
      </p:sp>
      <p:pic>
        <p:nvPicPr>
          <p:cNvPr id="41" name="図 40">
            <a:extLst>
              <a:ext uri="{FF2B5EF4-FFF2-40B4-BE49-F238E27FC236}">
                <a16:creationId xmlns:a16="http://schemas.microsoft.com/office/drawing/2014/main" id="{BF34352F-2489-91A1-B3B5-FBFF772B8AFC}"/>
              </a:ext>
            </a:extLst>
          </p:cNvPr>
          <p:cNvPicPr>
            <a:picLocks noChangeAspect="1"/>
          </p:cNvPicPr>
          <p:nvPr/>
        </p:nvPicPr>
        <p:blipFill rotWithShape="1">
          <a:blip r:embed="rId5"/>
          <a:srcRect l="1" r="40259"/>
          <a:stretch/>
        </p:blipFill>
        <p:spPr>
          <a:xfrm>
            <a:off x="231006" y="2985245"/>
            <a:ext cx="1934344" cy="581722"/>
          </a:xfrm>
          <a:prstGeom prst="rect">
            <a:avLst/>
          </a:prstGeom>
        </p:spPr>
      </p:pic>
      <p:pic>
        <p:nvPicPr>
          <p:cNvPr id="43" name="図 42">
            <a:extLst>
              <a:ext uri="{FF2B5EF4-FFF2-40B4-BE49-F238E27FC236}">
                <a16:creationId xmlns:a16="http://schemas.microsoft.com/office/drawing/2014/main" id="{DA0DD242-45B0-6E01-FC5B-97D62C1F2E9D}"/>
              </a:ext>
            </a:extLst>
          </p:cNvPr>
          <p:cNvPicPr>
            <a:picLocks noChangeAspect="1"/>
          </p:cNvPicPr>
          <p:nvPr/>
        </p:nvPicPr>
        <p:blipFill rotWithShape="1">
          <a:blip r:embed="rId5"/>
          <a:srcRect l="60452" r="-13"/>
          <a:stretch/>
        </p:blipFill>
        <p:spPr>
          <a:xfrm>
            <a:off x="613630" y="3581650"/>
            <a:ext cx="1280938" cy="581722"/>
          </a:xfrm>
          <a:prstGeom prst="rect">
            <a:avLst/>
          </a:prstGeom>
        </p:spPr>
      </p:pic>
      <p:sp>
        <p:nvSpPr>
          <p:cNvPr id="15" name="テキスト ボックス 14">
            <a:extLst>
              <a:ext uri="{FF2B5EF4-FFF2-40B4-BE49-F238E27FC236}">
                <a16:creationId xmlns:a16="http://schemas.microsoft.com/office/drawing/2014/main" id="{B60E4A59-E4DE-7CC6-9049-A8D136C8E5A7}"/>
              </a:ext>
            </a:extLst>
          </p:cNvPr>
          <p:cNvSpPr txBox="1"/>
          <p:nvPr/>
        </p:nvSpPr>
        <p:spPr>
          <a:xfrm>
            <a:off x="136419" y="2098802"/>
            <a:ext cx="2152043" cy="293478"/>
          </a:xfrm>
          <a:prstGeom prst="rect">
            <a:avLst/>
          </a:prstGeom>
          <a:noFill/>
          <a:ln w="12700">
            <a:solidFill>
              <a:srgbClr val="B1434E"/>
            </a:solidFill>
          </a:ln>
        </p:spPr>
        <p:txBody>
          <a:bodyPr wrap="square">
            <a:spAutoFit/>
          </a:bodyPr>
          <a:lstStyle/>
          <a:p>
            <a:pPr>
              <a:lnSpc>
                <a:spcPts val="1800"/>
              </a:lnSpc>
            </a:pP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依存：生態系サービスの分類</a:t>
            </a:r>
            <a:endParaRPr kumimoji="1" lang="en-US" altLang="ja-JP" sz="1100" b="1"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3" name="正方形/長方形 12">
            <a:extLst>
              <a:ext uri="{FF2B5EF4-FFF2-40B4-BE49-F238E27FC236}">
                <a16:creationId xmlns:a16="http://schemas.microsoft.com/office/drawing/2014/main" id="{1818762C-1896-9111-D19A-173472A5EC54}"/>
              </a:ext>
            </a:extLst>
          </p:cNvPr>
          <p:cNvSpPr/>
          <p:nvPr/>
        </p:nvSpPr>
        <p:spPr>
          <a:xfrm>
            <a:off x="2535037" y="2805058"/>
            <a:ext cx="1274963" cy="1373872"/>
          </a:xfrm>
          <a:prstGeom prst="rect">
            <a:avLst/>
          </a:prstGeom>
          <a:noFill/>
          <a:ln w="38100">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4E09727-4D33-A502-40E2-BA79FF98F7F2}"/>
              </a:ext>
            </a:extLst>
          </p:cNvPr>
          <p:cNvSpPr/>
          <p:nvPr/>
        </p:nvSpPr>
        <p:spPr>
          <a:xfrm>
            <a:off x="2535036" y="1775444"/>
            <a:ext cx="1274964" cy="1029614"/>
          </a:xfrm>
          <a:prstGeom prst="rect">
            <a:avLst/>
          </a:prstGeom>
          <a:noFill/>
          <a:ln w="38100">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B6CED8CE-BC24-41EA-9B08-33807B2DC6C3}"/>
              </a:ext>
            </a:extLst>
          </p:cNvPr>
          <p:cNvCxnSpPr>
            <a:cxnSpLocks/>
            <a:endCxn id="15" idx="3"/>
          </p:cNvCxnSpPr>
          <p:nvPr/>
        </p:nvCxnSpPr>
        <p:spPr>
          <a:xfrm flipH="1">
            <a:off x="2288462" y="2245541"/>
            <a:ext cx="246576" cy="0"/>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62EE6B6C-A879-41AE-8346-2AF6B46EF8FF}"/>
              </a:ext>
            </a:extLst>
          </p:cNvPr>
          <p:cNvCxnSpPr>
            <a:cxnSpLocks/>
          </p:cNvCxnSpPr>
          <p:nvPr/>
        </p:nvCxnSpPr>
        <p:spPr>
          <a:xfrm flipH="1">
            <a:off x="2294813" y="3297751"/>
            <a:ext cx="231581" cy="994"/>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4ADEBC6-7A20-45A6-B4FB-AE5C57447E81}"/>
              </a:ext>
            </a:extLst>
          </p:cNvPr>
          <p:cNvSpPr/>
          <p:nvPr/>
        </p:nvSpPr>
        <p:spPr>
          <a:xfrm>
            <a:off x="157929" y="2497957"/>
            <a:ext cx="2128241" cy="1691396"/>
          </a:xfrm>
          <a:prstGeom prst="rect">
            <a:avLst/>
          </a:prstGeom>
          <a:noFill/>
          <a:ln>
            <a:solidFill>
              <a:srgbClr val="B1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B80996F-00A2-4E17-95FF-2AC468332B14}"/>
              </a:ext>
            </a:extLst>
          </p:cNvPr>
          <p:cNvSpPr txBox="1"/>
          <p:nvPr/>
        </p:nvSpPr>
        <p:spPr>
          <a:xfrm>
            <a:off x="142937" y="2483274"/>
            <a:ext cx="2152043" cy="531620"/>
          </a:xfrm>
          <a:prstGeom prst="rect">
            <a:avLst/>
          </a:prstGeom>
          <a:noFill/>
        </p:spPr>
        <p:txBody>
          <a:bodyPr wrap="square" rtlCol="0">
            <a:spAutoFit/>
          </a:bodyPr>
          <a:lstStyle/>
          <a:p>
            <a:pPr>
              <a:lnSpc>
                <a:spcPts val="1800"/>
              </a:lnSpc>
            </a:pP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影響：</a:t>
            </a:r>
            <a:r>
              <a:rPr kumimoji="1" lang="en-US" altLang="ja-JP" sz="1100" b="1"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における</a:t>
            </a:r>
            <a:endParaRPr kumimoji="1" lang="en-US" altLang="ja-JP" sz="1100" b="1" spc="100" dirty="0">
              <a:solidFill>
                <a:schemeClr val="accent6">
                  <a:lumMod val="50000"/>
                </a:schemeClr>
              </a:solidFill>
              <a:latin typeface="Meiryo UI" panose="020B0604030504040204" pitchFamily="34" charset="-128"/>
              <a:ea typeface="Meiryo UI" panose="020B0604030504040204" pitchFamily="34" charset="-128"/>
            </a:endParaRPr>
          </a:p>
          <a:p>
            <a:pPr marL="447675">
              <a:lnSpc>
                <a:spcPts val="1800"/>
              </a:lnSpc>
            </a:pP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インパクトドライバー</a:t>
            </a:r>
            <a:endParaRPr kumimoji="1" lang="ja-JP" altLang="en-US" dirty="0"/>
          </a:p>
        </p:txBody>
      </p:sp>
    </p:spTree>
    <p:extLst>
      <p:ext uri="{BB962C8B-B14F-4D97-AF65-F5344CB8AC3E}">
        <p14:creationId xmlns:p14="http://schemas.microsoft.com/office/powerpoint/2010/main" val="96340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E16641-4DC2-C745-0DB2-A7B0001991AD}"/>
              </a:ext>
            </a:extLst>
          </p:cNvPr>
          <p:cNvPicPr>
            <a:picLocks noChangeAspect="1"/>
          </p:cNvPicPr>
          <p:nvPr/>
        </p:nvPicPr>
        <p:blipFill>
          <a:blip r:embed="rId3"/>
          <a:stretch>
            <a:fillRect/>
          </a:stretch>
        </p:blipFill>
        <p:spPr>
          <a:xfrm>
            <a:off x="2798382" y="1426456"/>
            <a:ext cx="6106081" cy="3336172"/>
          </a:xfrm>
          <a:prstGeom prst="rect">
            <a:avLst/>
          </a:prstGeom>
        </p:spPr>
      </p:pic>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6</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4"/>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7AA794E2-5561-5AD3-F1B5-26F4BBCE4C73}"/>
              </a:ext>
            </a:extLst>
          </p:cNvPr>
          <p:cNvSpPr txBox="1"/>
          <p:nvPr/>
        </p:nvSpPr>
        <p:spPr>
          <a:xfrm>
            <a:off x="351165" y="867625"/>
            <a:ext cx="7370436" cy="526811"/>
          </a:xfrm>
          <a:prstGeom prst="rect">
            <a:avLst/>
          </a:prstGeom>
          <a:noFill/>
          <a:ln w="19050">
            <a:noFill/>
          </a:ln>
        </p:spPr>
        <p:txBody>
          <a:bodyPr wrap="square" rtlCol="0">
            <a:spAutoFit/>
          </a:bodyPr>
          <a:lstStyle/>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■「リスク・機会」シートでは、電機・電子業界の事業活動で想定される一般的なリスク・機会を</a:t>
            </a:r>
            <a:r>
              <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におけるリスク・機会の分類で縦軸に整理しています。</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grpSp>
        <p:nvGrpSpPr>
          <p:cNvPr id="46" name="グループ化 45">
            <a:extLst>
              <a:ext uri="{FF2B5EF4-FFF2-40B4-BE49-F238E27FC236}">
                <a16:creationId xmlns:a16="http://schemas.microsoft.com/office/drawing/2014/main" id="{19AFEF85-B16A-5DA2-7805-8E87D054CC2D}"/>
              </a:ext>
            </a:extLst>
          </p:cNvPr>
          <p:cNvGrpSpPr/>
          <p:nvPr/>
        </p:nvGrpSpPr>
        <p:grpSpPr>
          <a:xfrm>
            <a:off x="474702" y="3194922"/>
            <a:ext cx="1755850" cy="1492422"/>
            <a:chOff x="405604" y="3137860"/>
            <a:chExt cx="1755850" cy="1492422"/>
          </a:xfrm>
        </p:grpSpPr>
        <p:sp>
          <p:nvSpPr>
            <p:cNvPr id="22" name="角丸四角形 58">
              <a:extLst>
                <a:ext uri="{FF2B5EF4-FFF2-40B4-BE49-F238E27FC236}">
                  <a16:creationId xmlns:a16="http://schemas.microsoft.com/office/drawing/2014/main" id="{1AD84D22-5283-E1C1-E565-435D916DAF12}"/>
                </a:ext>
              </a:extLst>
            </p:cNvPr>
            <p:cNvSpPr/>
            <p:nvPr/>
          </p:nvSpPr>
          <p:spPr bwMode="auto">
            <a:xfrm>
              <a:off x="458885" y="3360252"/>
              <a:ext cx="1611720" cy="196909"/>
            </a:xfrm>
            <a:prstGeom prst="round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algn="ctr" defTabSz="914400" fontAlgn="base">
                <a:spcBef>
                  <a:spcPct val="0"/>
                </a:spcBef>
                <a:spcAft>
                  <a:spcPct val="0"/>
                </a:spcAft>
              </a:pPr>
              <a:r>
                <a:rPr kumimoji="1" lang="ja-JP" altLang="en-US" sz="1000" dirty="0">
                  <a:latin typeface="Meiryo UI"/>
                  <a:ea typeface="Meiryo UI"/>
                  <a:cs typeface="Arial" panose="020B0604020202020204" pitchFamily="34" charset="0"/>
                  <a:sym typeface="Arial" panose="020B0604020202020204" pitchFamily="34" charset="0"/>
                </a:rPr>
                <a:t>ビジネスパフォーマンス</a:t>
              </a:r>
            </a:p>
          </p:txBody>
        </p:sp>
        <p:sp>
          <p:nvSpPr>
            <p:cNvPr id="23" name="正方形/長方形 22">
              <a:extLst>
                <a:ext uri="{FF2B5EF4-FFF2-40B4-BE49-F238E27FC236}">
                  <a16:creationId xmlns:a16="http://schemas.microsoft.com/office/drawing/2014/main" id="{72E4FD84-D964-7804-57CE-D5FCEFC1EF27}"/>
                </a:ext>
              </a:extLst>
            </p:cNvPr>
            <p:cNvSpPr/>
            <p:nvPr/>
          </p:nvSpPr>
          <p:spPr bwMode="auto">
            <a:xfrm>
              <a:off x="405821" y="3574368"/>
              <a:ext cx="701218" cy="190109"/>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資源効率</a:t>
              </a:r>
            </a:p>
          </p:txBody>
        </p:sp>
        <p:sp>
          <p:nvSpPr>
            <p:cNvPr id="24" name="正方形/長方形 23">
              <a:extLst>
                <a:ext uri="{FF2B5EF4-FFF2-40B4-BE49-F238E27FC236}">
                  <a16:creationId xmlns:a16="http://schemas.microsoft.com/office/drawing/2014/main" id="{4AC6B568-623F-025D-ED50-ACEF011E18A9}"/>
                </a:ext>
              </a:extLst>
            </p:cNvPr>
            <p:cNvSpPr/>
            <p:nvPr/>
          </p:nvSpPr>
          <p:spPr bwMode="auto">
            <a:xfrm>
              <a:off x="944476" y="3571526"/>
              <a:ext cx="907365" cy="190109"/>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製品サービス</a:t>
              </a:r>
            </a:p>
          </p:txBody>
        </p:sp>
        <p:sp>
          <p:nvSpPr>
            <p:cNvPr id="25" name="正方形/長方形 24">
              <a:extLst>
                <a:ext uri="{FF2B5EF4-FFF2-40B4-BE49-F238E27FC236}">
                  <a16:creationId xmlns:a16="http://schemas.microsoft.com/office/drawing/2014/main" id="{58AFC13A-7AC3-1365-DCB6-88AEADF29A60}"/>
                </a:ext>
              </a:extLst>
            </p:cNvPr>
            <p:cNvSpPr/>
            <p:nvPr/>
          </p:nvSpPr>
          <p:spPr bwMode="auto">
            <a:xfrm>
              <a:off x="455026" y="3767319"/>
              <a:ext cx="978900" cy="186632"/>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財務インセンティブ</a:t>
              </a:r>
            </a:p>
          </p:txBody>
        </p:sp>
        <p:sp>
          <p:nvSpPr>
            <p:cNvPr id="26" name="正方形/長方形 25">
              <a:extLst>
                <a:ext uri="{FF2B5EF4-FFF2-40B4-BE49-F238E27FC236}">
                  <a16:creationId xmlns:a16="http://schemas.microsoft.com/office/drawing/2014/main" id="{42C9B1A8-59AB-0378-B126-80B9D92118DB}"/>
                </a:ext>
              </a:extLst>
            </p:cNvPr>
            <p:cNvSpPr/>
            <p:nvPr/>
          </p:nvSpPr>
          <p:spPr bwMode="auto">
            <a:xfrm>
              <a:off x="1539586" y="3748363"/>
              <a:ext cx="387719" cy="224544"/>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評判</a:t>
              </a:r>
              <a:endParaRPr kumimoji="0" lang="ja-JP" altLang="en-US" sz="1000" i="0" u="none" strike="sng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endParaRPr>
            </a:p>
          </p:txBody>
        </p:sp>
        <p:sp>
          <p:nvSpPr>
            <p:cNvPr id="27" name="角丸四角形 83">
              <a:extLst>
                <a:ext uri="{FF2B5EF4-FFF2-40B4-BE49-F238E27FC236}">
                  <a16:creationId xmlns:a16="http://schemas.microsoft.com/office/drawing/2014/main" id="{0B54D2C8-A923-92CD-B136-87CED058FC16}"/>
                </a:ext>
              </a:extLst>
            </p:cNvPr>
            <p:cNvSpPr/>
            <p:nvPr/>
          </p:nvSpPr>
          <p:spPr bwMode="auto">
            <a:xfrm>
              <a:off x="405604" y="4048621"/>
              <a:ext cx="1755850" cy="196909"/>
            </a:xfrm>
            <a:prstGeom prst="round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algn="ctr" defTabSz="914400" fontAlgn="base">
                <a:spcBef>
                  <a:spcPct val="0"/>
                </a:spcBef>
                <a:spcAft>
                  <a:spcPct val="0"/>
                </a:spcAft>
              </a:pPr>
              <a:r>
                <a:rPr kumimoji="1" lang="ja-JP" altLang="en-US" sz="1000" dirty="0">
                  <a:latin typeface="Meiryo UI"/>
                  <a:ea typeface="Meiryo UI"/>
                  <a:cs typeface="Arial" panose="020B0604020202020204" pitchFamily="34" charset="0"/>
                  <a:sym typeface="Arial" panose="020B0604020202020204" pitchFamily="34" charset="0"/>
                </a:rPr>
                <a:t>サステナビリティパフォーマンス</a:t>
              </a:r>
            </a:p>
          </p:txBody>
        </p:sp>
        <p:sp>
          <p:nvSpPr>
            <p:cNvPr id="28" name="正方形/長方形 27">
              <a:extLst>
                <a:ext uri="{FF2B5EF4-FFF2-40B4-BE49-F238E27FC236}">
                  <a16:creationId xmlns:a16="http://schemas.microsoft.com/office/drawing/2014/main" id="{DC113989-B42C-FBEF-F666-9881929CFB48}"/>
                </a:ext>
              </a:extLst>
            </p:cNvPr>
            <p:cNvSpPr/>
            <p:nvPr/>
          </p:nvSpPr>
          <p:spPr bwMode="auto">
            <a:xfrm>
              <a:off x="505218" y="4266019"/>
              <a:ext cx="1636203" cy="192777"/>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持続可能な自然資源の利用</a:t>
              </a:r>
            </a:p>
          </p:txBody>
        </p:sp>
        <p:sp>
          <p:nvSpPr>
            <p:cNvPr id="29" name="正方形/長方形 28">
              <a:extLst>
                <a:ext uri="{FF2B5EF4-FFF2-40B4-BE49-F238E27FC236}">
                  <a16:creationId xmlns:a16="http://schemas.microsoft.com/office/drawing/2014/main" id="{0957D0F5-40D4-C0A7-602D-EDED30EC29E4}"/>
                </a:ext>
              </a:extLst>
            </p:cNvPr>
            <p:cNvSpPr/>
            <p:nvPr/>
          </p:nvSpPr>
          <p:spPr bwMode="auto">
            <a:xfrm>
              <a:off x="485618" y="4440173"/>
              <a:ext cx="1636204" cy="190109"/>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生態系の保護・回復・再生</a:t>
              </a:r>
            </a:p>
          </p:txBody>
        </p:sp>
        <p:sp>
          <p:nvSpPr>
            <p:cNvPr id="30" name="正方形/長方形 29">
              <a:extLst>
                <a:ext uri="{FF2B5EF4-FFF2-40B4-BE49-F238E27FC236}">
                  <a16:creationId xmlns:a16="http://schemas.microsoft.com/office/drawing/2014/main" id="{2E40255E-D0C2-FFC7-9164-5D643CDBF23E}"/>
                </a:ext>
              </a:extLst>
            </p:cNvPr>
            <p:cNvSpPr/>
            <p:nvPr/>
          </p:nvSpPr>
          <p:spPr bwMode="auto">
            <a:xfrm>
              <a:off x="1678807" y="3566257"/>
              <a:ext cx="453583" cy="195184"/>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市場</a:t>
              </a:r>
            </a:p>
          </p:txBody>
        </p:sp>
        <p:sp>
          <p:nvSpPr>
            <p:cNvPr id="20" name="テキスト ボックス 19">
              <a:extLst>
                <a:ext uri="{FF2B5EF4-FFF2-40B4-BE49-F238E27FC236}">
                  <a16:creationId xmlns:a16="http://schemas.microsoft.com/office/drawing/2014/main" id="{1D0C57FD-4BE8-B67D-69D6-76097FDE9943}"/>
                </a:ext>
              </a:extLst>
            </p:cNvPr>
            <p:cNvSpPr txBox="1"/>
            <p:nvPr/>
          </p:nvSpPr>
          <p:spPr>
            <a:xfrm>
              <a:off x="485618" y="3137860"/>
              <a:ext cx="1655803" cy="276999"/>
            </a:xfrm>
            <a:prstGeom prst="rect">
              <a:avLst/>
            </a:prstGeom>
            <a:noFill/>
          </p:spPr>
          <p:txBody>
            <a:bodyPr wrap="square" rtlCol="0">
              <a:spAutoFit/>
            </a:bodyPr>
            <a:lstStyle/>
            <a:p>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における機会</a:t>
              </a:r>
            </a:p>
          </p:txBody>
        </p:sp>
      </p:grpSp>
      <p:sp>
        <p:nvSpPr>
          <p:cNvPr id="31" name="角丸四角形 56">
            <a:extLst>
              <a:ext uri="{FF2B5EF4-FFF2-40B4-BE49-F238E27FC236}">
                <a16:creationId xmlns:a16="http://schemas.microsoft.com/office/drawing/2014/main" id="{1C07F9B6-314E-F43A-83E3-00C09DAB0403}"/>
              </a:ext>
            </a:extLst>
          </p:cNvPr>
          <p:cNvSpPr/>
          <p:nvPr/>
        </p:nvSpPr>
        <p:spPr bwMode="auto">
          <a:xfrm>
            <a:off x="768133" y="2061640"/>
            <a:ext cx="1180942" cy="192882"/>
          </a:xfrm>
          <a:prstGeom prst="roundRect">
            <a:avLst/>
          </a:pr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algn="ctr" defTabSz="914400" fontAlgn="base">
              <a:spcBef>
                <a:spcPct val="0"/>
              </a:spcBef>
              <a:spcAft>
                <a:spcPct val="0"/>
              </a:spcAft>
            </a:pPr>
            <a:r>
              <a:rPr kumimoji="1" lang="ja-JP" altLang="en-US" sz="1000" dirty="0">
                <a:latin typeface="Meiryo UI"/>
                <a:ea typeface="Meiryo UI"/>
                <a:cs typeface="Arial" panose="020B0604020202020204" pitchFamily="34" charset="0"/>
                <a:sym typeface="Arial" panose="020B0604020202020204" pitchFamily="34" charset="0"/>
              </a:rPr>
              <a:t>物理的リスク</a:t>
            </a:r>
          </a:p>
        </p:txBody>
      </p:sp>
      <p:sp>
        <p:nvSpPr>
          <p:cNvPr id="32" name="角丸四角形 58">
            <a:extLst>
              <a:ext uri="{FF2B5EF4-FFF2-40B4-BE49-F238E27FC236}">
                <a16:creationId xmlns:a16="http://schemas.microsoft.com/office/drawing/2014/main" id="{7997D91B-9955-6013-7BCE-273208234F59}"/>
              </a:ext>
            </a:extLst>
          </p:cNvPr>
          <p:cNvSpPr/>
          <p:nvPr/>
        </p:nvSpPr>
        <p:spPr bwMode="auto">
          <a:xfrm>
            <a:off x="757125" y="2543242"/>
            <a:ext cx="1180942" cy="196909"/>
          </a:xfrm>
          <a:prstGeom prst="roundRect">
            <a:avLst/>
          </a:pr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algn="ctr" defTabSz="914400" fontAlgn="base">
              <a:spcBef>
                <a:spcPct val="0"/>
              </a:spcBef>
              <a:spcAft>
                <a:spcPct val="0"/>
              </a:spcAft>
            </a:pPr>
            <a:r>
              <a:rPr kumimoji="1" lang="ja-JP" altLang="en-US" sz="1000" dirty="0">
                <a:latin typeface="Meiryo UI"/>
                <a:ea typeface="Meiryo UI"/>
                <a:cs typeface="Arial" panose="020B0604020202020204" pitchFamily="34" charset="0"/>
                <a:sym typeface="Arial" panose="020B0604020202020204" pitchFamily="34" charset="0"/>
              </a:rPr>
              <a:t>移行リスク</a:t>
            </a:r>
          </a:p>
        </p:txBody>
      </p:sp>
      <p:sp>
        <p:nvSpPr>
          <p:cNvPr id="33" name="正方形/長方形 32">
            <a:extLst>
              <a:ext uri="{FF2B5EF4-FFF2-40B4-BE49-F238E27FC236}">
                <a16:creationId xmlns:a16="http://schemas.microsoft.com/office/drawing/2014/main" id="{B8E385E4-2B10-0110-455C-216784C2681F}"/>
              </a:ext>
            </a:extLst>
          </p:cNvPr>
          <p:cNvSpPr/>
          <p:nvPr/>
        </p:nvSpPr>
        <p:spPr bwMode="auto">
          <a:xfrm>
            <a:off x="514791" y="2265624"/>
            <a:ext cx="852667" cy="192882"/>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急性リスク</a:t>
            </a:r>
          </a:p>
        </p:txBody>
      </p:sp>
      <p:sp>
        <p:nvSpPr>
          <p:cNvPr id="34" name="正方形/長方形 33">
            <a:extLst>
              <a:ext uri="{FF2B5EF4-FFF2-40B4-BE49-F238E27FC236}">
                <a16:creationId xmlns:a16="http://schemas.microsoft.com/office/drawing/2014/main" id="{53086A39-63A9-B3AF-4E9E-568544A221E0}"/>
              </a:ext>
            </a:extLst>
          </p:cNvPr>
          <p:cNvSpPr/>
          <p:nvPr/>
        </p:nvSpPr>
        <p:spPr bwMode="auto">
          <a:xfrm>
            <a:off x="1375595" y="2260826"/>
            <a:ext cx="852667" cy="192882"/>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慢性リスク</a:t>
            </a:r>
          </a:p>
        </p:txBody>
      </p:sp>
      <p:sp>
        <p:nvSpPr>
          <p:cNvPr id="35" name="正方形/長方形 34">
            <a:extLst>
              <a:ext uri="{FF2B5EF4-FFF2-40B4-BE49-F238E27FC236}">
                <a16:creationId xmlns:a16="http://schemas.microsoft.com/office/drawing/2014/main" id="{95CCCF38-E65C-A745-1AA4-E348BA3B4600}"/>
              </a:ext>
            </a:extLst>
          </p:cNvPr>
          <p:cNvSpPr/>
          <p:nvPr/>
        </p:nvSpPr>
        <p:spPr bwMode="auto">
          <a:xfrm>
            <a:off x="438391" y="2773174"/>
            <a:ext cx="1770589" cy="117526"/>
          </a:xfrm>
          <a:prstGeom prst="rect">
            <a:avLst/>
          </a:prstGeom>
          <a:noFill/>
          <a:ln>
            <a:noFill/>
          </a:ln>
        </p:spPr>
        <p:txBody>
          <a:bodyPr wrap="none" rtlCol="0" anchor="ctr"/>
          <a:lstStyle/>
          <a:p>
            <a:pPr algn="ctr" defTabSz="914400">
              <a:defRPr/>
            </a:pPr>
            <a:r>
              <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rPr>
              <a:t>政策　市場　技術評判　</a:t>
            </a:r>
            <a:r>
              <a:rPr lang="ja-JP" altLang="en-US" sz="1000" kern="0" dirty="0">
                <a:latin typeface="Meiryo UI"/>
                <a:ea typeface="Meiryo UI"/>
                <a:cs typeface="Arial" panose="020B0604020202020204" pitchFamily="34" charset="0"/>
                <a:sym typeface="Arial" panose="020B0604020202020204" pitchFamily="34" charset="0"/>
              </a:rPr>
              <a:t>賠償責任</a:t>
            </a:r>
            <a:endParaRPr kumimoji="0" lang="ja-JP" altLang="en-US" sz="1000" i="0" u="none" strike="sng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endParaRPr>
          </a:p>
        </p:txBody>
      </p:sp>
      <p:sp>
        <p:nvSpPr>
          <p:cNvPr id="36" name="正方形/長方形 35">
            <a:extLst>
              <a:ext uri="{FF2B5EF4-FFF2-40B4-BE49-F238E27FC236}">
                <a16:creationId xmlns:a16="http://schemas.microsoft.com/office/drawing/2014/main" id="{CD66DCA5-5BB1-81B3-9FDB-1D69BDE09F85}"/>
              </a:ext>
            </a:extLst>
          </p:cNvPr>
          <p:cNvSpPr/>
          <p:nvPr/>
        </p:nvSpPr>
        <p:spPr bwMode="auto">
          <a:xfrm>
            <a:off x="764493" y="2821020"/>
            <a:ext cx="270489" cy="145889"/>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endParaRPr>
          </a:p>
        </p:txBody>
      </p:sp>
      <p:sp>
        <p:nvSpPr>
          <p:cNvPr id="37" name="正方形/長方形 36">
            <a:extLst>
              <a:ext uri="{FF2B5EF4-FFF2-40B4-BE49-F238E27FC236}">
                <a16:creationId xmlns:a16="http://schemas.microsoft.com/office/drawing/2014/main" id="{DE55C146-BC06-E20B-AC7B-88FD509B54B0}"/>
              </a:ext>
            </a:extLst>
          </p:cNvPr>
          <p:cNvSpPr/>
          <p:nvPr/>
        </p:nvSpPr>
        <p:spPr bwMode="auto">
          <a:xfrm>
            <a:off x="1113074" y="2800332"/>
            <a:ext cx="270489" cy="192882"/>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endParaRPr>
          </a:p>
        </p:txBody>
      </p:sp>
      <p:sp>
        <p:nvSpPr>
          <p:cNvPr id="38" name="正方形/長方形 37">
            <a:extLst>
              <a:ext uri="{FF2B5EF4-FFF2-40B4-BE49-F238E27FC236}">
                <a16:creationId xmlns:a16="http://schemas.microsoft.com/office/drawing/2014/main" id="{D786F087-162F-1B1B-E5C6-BF1E20EBDC08}"/>
              </a:ext>
            </a:extLst>
          </p:cNvPr>
          <p:cNvSpPr/>
          <p:nvPr/>
        </p:nvSpPr>
        <p:spPr bwMode="auto">
          <a:xfrm>
            <a:off x="1461655" y="2790601"/>
            <a:ext cx="270489" cy="202613"/>
          </a:xfrm>
          <a:prstGeom prst="rect">
            <a:avLst/>
          </a:prstGeom>
          <a:noFill/>
          <a:ln>
            <a:noFill/>
          </a:ln>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i="0" u="none" strike="noStrike" kern="0" cap="none" spc="0" normalizeH="0" baseline="0" noProof="0" dirty="0">
              <a:ln>
                <a:noFill/>
              </a:ln>
              <a:effectLst/>
              <a:uLnTx/>
              <a:uFillTx/>
              <a:latin typeface="Meiryo UI"/>
              <a:ea typeface="Meiryo UI"/>
              <a:cs typeface="Arial" panose="020B0604020202020204" pitchFamily="34" charset="0"/>
              <a:sym typeface="Arial" panose="020B0604020202020204" pitchFamily="34" charset="0"/>
            </a:endParaRPr>
          </a:p>
        </p:txBody>
      </p:sp>
      <p:sp>
        <p:nvSpPr>
          <p:cNvPr id="19" name="テキスト ボックス 18">
            <a:extLst>
              <a:ext uri="{FF2B5EF4-FFF2-40B4-BE49-F238E27FC236}">
                <a16:creationId xmlns:a16="http://schemas.microsoft.com/office/drawing/2014/main" id="{E771DB86-F609-691A-759C-574A2A2782B5}"/>
              </a:ext>
            </a:extLst>
          </p:cNvPr>
          <p:cNvSpPr txBox="1"/>
          <p:nvPr/>
        </p:nvSpPr>
        <p:spPr>
          <a:xfrm>
            <a:off x="553170" y="1843778"/>
            <a:ext cx="1646957" cy="276999"/>
          </a:xfrm>
          <a:prstGeom prst="rect">
            <a:avLst/>
          </a:prstGeom>
          <a:noFill/>
        </p:spPr>
        <p:txBody>
          <a:bodyPr wrap="square" rtlCol="0">
            <a:spAutoFit/>
          </a:bodyPr>
          <a:lstStyle/>
          <a:p>
            <a:r>
              <a:rPr kumimoji="1" lang="en-US" altLang="ja-JP" sz="1200" b="1"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200" b="1" spc="100" dirty="0">
                <a:solidFill>
                  <a:schemeClr val="accent6">
                    <a:lumMod val="50000"/>
                  </a:schemeClr>
                </a:solidFill>
                <a:latin typeface="Meiryo UI" panose="020B0604030504040204" pitchFamily="34" charset="-128"/>
                <a:ea typeface="Meiryo UI" panose="020B0604030504040204" pitchFamily="34" charset="-128"/>
              </a:rPr>
              <a:t>におけるリスク</a:t>
            </a:r>
          </a:p>
        </p:txBody>
      </p:sp>
      <p:sp>
        <p:nvSpPr>
          <p:cNvPr id="47" name="正方形/長方形 46">
            <a:extLst>
              <a:ext uri="{FF2B5EF4-FFF2-40B4-BE49-F238E27FC236}">
                <a16:creationId xmlns:a16="http://schemas.microsoft.com/office/drawing/2014/main" id="{15BC83BB-5D17-8203-4A39-C3FA70DAAD39}"/>
              </a:ext>
            </a:extLst>
          </p:cNvPr>
          <p:cNvSpPr/>
          <p:nvPr/>
        </p:nvSpPr>
        <p:spPr>
          <a:xfrm>
            <a:off x="223929" y="1794083"/>
            <a:ext cx="2317375" cy="1205806"/>
          </a:xfrm>
          <a:prstGeom prst="rect">
            <a:avLst/>
          </a:prstGeom>
          <a:noFill/>
          <a:ln>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56C424E7-2CF9-CE07-BBE8-BB83AEEEF303}"/>
              </a:ext>
            </a:extLst>
          </p:cNvPr>
          <p:cNvSpPr/>
          <p:nvPr/>
        </p:nvSpPr>
        <p:spPr>
          <a:xfrm>
            <a:off x="232344" y="3171839"/>
            <a:ext cx="2317375" cy="1549109"/>
          </a:xfrm>
          <a:prstGeom prst="rect">
            <a:avLst/>
          </a:prstGeom>
          <a:noFill/>
          <a:ln>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531002D1-FCD2-ECF5-ECE1-4E01C5219B86}"/>
              </a:ext>
            </a:extLst>
          </p:cNvPr>
          <p:cNvSpPr/>
          <p:nvPr/>
        </p:nvSpPr>
        <p:spPr>
          <a:xfrm>
            <a:off x="2807589" y="1635675"/>
            <a:ext cx="1045997" cy="1374261"/>
          </a:xfrm>
          <a:prstGeom prst="rect">
            <a:avLst/>
          </a:prstGeom>
          <a:noFill/>
          <a:ln w="38100">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E6292C9-4774-2036-DC86-18C48A8DA33D}"/>
              </a:ext>
            </a:extLst>
          </p:cNvPr>
          <p:cNvSpPr/>
          <p:nvPr/>
        </p:nvSpPr>
        <p:spPr>
          <a:xfrm>
            <a:off x="2813538" y="3015865"/>
            <a:ext cx="1037826" cy="1713041"/>
          </a:xfrm>
          <a:prstGeom prst="rect">
            <a:avLst/>
          </a:prstGeom>
          <a:noFill/>
          <a:ln w="38100">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7">
            <a:extLst>
              <a:ext uri="{FF2B5EF4-FFF2-40B4-BE49-F238E27FC236}">
                <a16:creationId xmlns:a16="http://schemas.microsoft.com/office/drawing/2014/main" id="{E67EFDA3-EBA8-4CA9-BF91-3B8430A3CAAA}"/>
              </a:ext>
            </a:extLst>
          </p:cNvPr>
          <p:cNvSpPr/>
          <p:nvPr/>
        </p:nvSpPr>
        <p:spPr>
          <a:xfrm>
            <a:off x="344813" y="482243"/>
            <a:ext cx="4398183"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53" name="テキスト ボックス 52">
            <a:extLst>
              <a:ext uri="{FF2B5EF4-FFF2-40B4-BE49-F238E27FC236}">
                <a16:creationId xmlns:a16="http://schemas.microsoft.com/office/drawing/2014/main" id="{1F2E29F3-56DC-4751-8DF6-9C3328712F56}"/>
              </a:ext>
            </a:extLst>
          </p:cNvPr>
          <p:cNvSpPr txBox="1"/>
          <p:nvPr/>
        </p:nvSpPr>
        <p:spPr>
          <a:xfrm>
            <a:off x="344813" y="514712"/>
            <a:ext cx="4398183" cy="338554"/>
          </a:xfrm>
          <a:prstGeom prst="rect">
            <a:avLst/>
          </a:prstGeom>
          <a:noFill/>
          <a:ln>
            <a:noFill/>
          </a:ln>
        </p:spPr>
        <p:txBody>
          <a:bodyPr wrap="square" rtlCol="0">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関係性マップの構成：リスク・機会シート </a:t>
            </a:r>
          </a:p>
        </p:txBody>
      </p:sp>
      <p:cxnSp>
        <p:nvCxnSpPr>
          <p:cNvPr id="56" name="直線矢印コネクタ 55">
            <a:extLst>
              <a:ext uri="{FF2B5EF4-FFF2-40B4-BE49-F238E27FC236}">
                <a16:creationId xmlns:a16="http://schemas.microsoft.com/office/drawing/2014/main" id="{EF3E3138-5118-4B74-9677-DD2CA2041CC8}"/>
              </a:ext>
            </a:extLst>
          </p:cNvPr>
          <p:cNvCxnSpPr>
            <a:cxnSpLocks/>
          </p:cNvCxnSpPr>
          <p:nvPr/>
        </p:nvCxnSpPr>
        <p:spPr>
          <a:xfrm flipH="1">
            <a:off x="2543414" y="2355547"/>
            <a:ext cx="264175" cy="993"/>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E1A0B47-6CB9-42DF-9575-8F80A7174336}"/>
              </a:ext>
            </a:extLst>
          </p:cNvPr>
          <p:cNvCxnSpPr>
            <a:cxnSpLocks/>
          </p:cNvCxnSpPr>
          <p:nvPr/>
        </p:nvCxnSpPr>
        <p:spPr>
          <a:xfrm flipH="1">
            <a:off x="2546685" y="3863901"/>
            <a:ext cx="264175" cy="993"/>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0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7">
            <a:extLst>
              <a:ext uri="{FF2B5EF4-FFF2-40B4-BE49-F238E27FC236}">
                <a16:creationId xmlns:a16="http://schemas.microsoft.com/office/drawing/2014/main" id="{35B3F611-E903-4498-BCB9-F1FDE890E520}"/>
              </a:ext>
            </a:extLst>
          </p:cNvPr>
          <p:cNvSpPr/>
          <p:nvPr/>
        </p:nvSpPr>
        <p:spPr>
          <a:xfrm>
            <a:off x="344813" y="482243"/>
            <a:ext cx="4487439"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a:solidFill>
                  <a:schemeClr val="tx2"/>
                </a:solidFill>
                <a:effectLst/>
                <a:latin typeface="Meiryo UI" panose="020B0604030504040204" pitchFamily="34" charset="-128"/>
                <a:ea typeface="Meiryo UI" panose="020B0604030504040204" pitchFamily="34" charset="-128"/>
              </a:rPr>
              <a:t>4</a:t>
            </a:r>
            <a:r>
              <a:rPr lang="ja-JP" altLang="en-US" sz="800" u="none" strike="noStrike">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7</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3"/>
            <a:stretch>
              <a:fillRect/>
            </a:stretch>
          </p:blipFill>
          <p:spPr>
            <a:xfrm>
              <a:off x="8042636" y="119288"/>
              <a:ext cx="753445" cy="221905"/>
            </a:xfrm>
            <a:prstGeom prst="rect">
              <a:avLst/>
            </a:prstGeom>
          </p:spPr>
        </p:pic>
      </p:gr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pic>
        <p:nvPicPr>
          <p:cNvPr id="21" name="図 20">
            <a:extLst>
              <a:ext uri="{FF2B5EF4-FFF2-40B4-BE49-F238E27FC236}">
                <a16:creationId xmlns:a16="http://schemas.microsoft.com/office/drawing/2014/main" id="{7951F911-06F8-8A8A-F7E8-CC8E184D73C5}"/>
              </a:ext>
            </a:extLst>
          </p:cNvPr>
          <p:cNvPicPr>
            <a:picLocks noChangeAspect="1"/>
          </p:cNvPicPr>
          <p:nvPr/>
        </p:nvPicPr>
        <p:blipFill>
          <a:blip r:embed="rId4"/>
          <a:stretch>
            <a:fillRect/>
          </a:stretch>
        </p:blipFill>
        <p:spPr>
          <a:xfrm>
            <a:off x="2452696" y="1805618"/>
            <a:ext cx="6443772" cy="2647320"/>
          </a:xfrm>
          <a:prstGeom prst="rect">
            <a:avLst/>
          </a:prstGeom>
        </p:spPr>
      </p:pic>
      <p:sp>
        <p:nvSpPr>
          <p:cNvPr id="22" name="テキスト ボックス 21">
            <a:extLst>
              <a:ext uri="{FF2B5EF4-FFF2-40B4-BE49-F238E27FC236}">
                <a16:creationId xmlns:a16="http://schemas.microsoft.com/office/drawing/2014/main" id="{466830E5-F2C8-15DD-3C8F-C2F3DF44B95D}"/>
              </a:ext>
            </a:extLst>
          </p:cNvPr>
          <p:cNvSpPr txBox="1"/>
          <p:nvPr/>
        </p:nvSpPr>
        <p:spPr>
          <a:xfrm>
            <a:off x="351163" y="868829"/>
            <a:ext cx="7977223" cy="526811"/>
          </a:xfrm>
          <a:prstGeom prst="rect">
            <a:avLst/>
          </a:prstGeom>
          <a:noFill/>
          <a:ln w="19050">
            <a:noFill/>
          </a:ln>
        </p:spPr>
        <p:txBody>
          <a:bodyPr wrap="square" rtlCol="0">
            <a:spAutoFit/>
          </a:bodyPr>
          <a:lstStyle/>
          <a:p>
            <a:pPr marL="180975" indent="-180975">
              <a:lnSpc>
                <a:spcPts val="1800"/>
              </a:lnSpc>
            </a:pPr>
            <a:r>
              <a:rPr kumimoji="1" lang="ja-JP" altLang="en-US" sz="1200" spc="100" dirty="0">
                <a:solidFill>
                  <a:schemeClr val="accent6">
                    <a:lumMod val="50000"/>
                  </a:schemeClr>
                </a:solidFill>
                <a:latin typeface="Meiryo UI" panose="020B0604030504040204" pitchFamily="34" charset="-128"/>
                <a:ea typeface="Meiryo UI" panose="020B0604030504040204" pitchFamily="34" charset="-128"/>
              </a:rPr>
              <a:t>■「事業アクション」シートでは、生態系に与えるポジティブ・ネガティブな影響に対して事業としての取り組みが推奨されるアクションを影響と同様にインパクトドライバーの分類で縦軸に整理しています。</a:t>
            </a:r>
            <a:endParaRPr kumimoji="1" lang="en-US" altLang="ja-JP" sz="12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5" name="テキスト ボックス 14">
            <a:extLst>
              <a:ext uri="{FF2B5EF4-FFF2-40B4-BE49-F238E27FC236}">
                <a16:creationId xmlns:a16="http://schemas.microsoft.com/office/drawing/2014/main" id="{BAD00548-6601-55AA-7CC1-B7E10433B811}"/>
              </a:ext>
            </a:extLst>
          </p:cNvPr>
          <p:cNvSpPr txBox="1"/>
          <p:nvPr/>
        </p:nvSpPr>
        <p:spPr>
          <a:xfrm>
            <a:off x="344813" y="518652"/>
            <a:ext cx="4598423" cy="338554"/>
          </a:xfrm>
          <a:prstGeom prst="rect">
            <a:avLst/>
          </a:prstGeom>
          <a:noFill/>
        </p:spPr>
        <p:txBody>
          <a:bodyPr wrap="square">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関係性マップの構成：事業アクションシート </a:t>
            </a:r>
          </a:p>
        </p:txBody>
      </p:sp>
      <p:sp>
        <p:nvSpPr>
          <p:cNvPr id="16" name="正方形/長方形 15">
            <a:extLst>
              <a:ext uri="{FF2B5EF4-FFF2-40B4-BE49-F238E27FC236}">
                <a16:creationId xmlns:a16="http://schemas.microsoft.com/office/drawing/2014/main" id="{B3082539-9772-2DF8-BDB4-25BDB03A2783}"/>
              </a:ext>
            </a:extLst>
          </p:cNvPr>
          <p:cNvSpPr/>
          <p:nvPr/>
        </p:nvSpPr>
        <p:spPr>
          <a:xfrm>
            <a:off x="2463421" y="2006401"/>
            <a:ext cx="1419367" cy="2435945"/>
          </a:xfrm>
          <a:prstGeom prst="rect">
            <a:avLst/>
          </a:prstGeom>
          <a:noFill/>
          <a:ln w="28575">
            <a:solidFill>
              <a:srgbClr val="B1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D2900521-664F-4182-A247-235741B9D5D2}"/>
              </a:ext>
            </a:extLst>
          </p:cNvPr>
          <p:cNvPicPr>
            <a:picLocks noChangeAspect="1"/>
          </p:cNvPicPr>
          <p:nvPr/>
        </p:nvPicPr>
        <p:blipFill rotWithShape="1">
          <a:blip r:embed="rId5"/>
          <a:srcRect l="1" r="40259"/>
          <a:stretch/>
        </p:blipFill>
        <p:spPr>
          <a:xfrm>
            <a:off x="163658" y="3253135"/>
            <a:ext cx="1934344" cy="581722"/>
          </a:xfrm>
          <a:prstGeom prst="rect">
            <a:avLst/>
          </a:prstGeom>
        </p:spPr>
      </p:pic>
      <p:pic>
        <p:nvPicPr>
          <p:cNvPr id="30" name="図 29">
            <a:extLst>
              <a:ext uri="{FF2B5EF4-FFF2-40B4-BE49-F238E27FC236}">
                <a16:creationId xmlns:a16="http://schemas.microsoft.com/office/drawing/2014/main" id="{D5F082C5-9C82-425C-8187-FA66C613BDB4}"/>
              </a:ext>
            </a:extLst>
          </p:cNvPr>
          <p:cNvPicPr>
            <a:picLocks noChangeAspect="1"/>
          </p:cNvPicPr>
          <p:nvPr/>
        </p:nvPicPr>
        <p:blipFill rotWithShape="1">
          <a:blip r:embed="rId5"/>
          <a:srcRect l="60452" r="-13"/>
          <a:stretch/>
        </p:blipFill>
        <p:spPr>
          <a:xfrm>
            <a:off x="546282" y="3849540"/>
            <a:ext cx="1280938" cy="581722"/>
          </a:xfrm>
          <a:prstGeom prst="rect">
            <a:avLst/>
          </a:prstGeom>
        </p:spPr>
      </p:pic>
      <p:cxnSp>
        <p:nvCxnSpPr>
          <p:cNvPr id="31" name="直線矢印コネクタ 30">
            <a:extLst>
              <a:ext uri="{FF2B5EF4-FFF2-40B4-BE49-F238E27FC236}">
                <a16:creationId xmlns:a16="http://schemas.microsoft.com/office/drawing/2014/main" id="{7C6C9A1D-022D-4EDF-92A1-EB41DF2159AF}"/>
              </a:ext>
            </a:extLst>
          </p:cNvPr>
          <p:cNvCxnSpPr>
            <a:cxnSpLocks/>
          </p:cNvCxnSpPr>
          <p:nvPr/>
        </p:nvCxnSpPr>
        <p:spPr>
          <a:xfrm flipH="1">
            <a:off x="2227465" y="3565641"/>
            <a:ext cx="231581" cy="994"/>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9950D317-B56B-4539-B2AA-033525FE77EC}"/>
              </a:ext>
            </a:extLst>
          </p:cNvPr>
          <p:cNvSpPr/>
          <p:nvPr/>
        </p:nvSpPr>
        <p:spPr>
          <a:xfrm>
            <a:off x="90581" y="2765847"/>
            <a:ext cx="2128241" cy="1691396"/>
          </a:xfrm>
          <a:prstGeom prst="rect">
            <a:avLst/>
          </a:prstGeom>
          <a:noFill/>
          <a:ln>
            <a:solidFill>
              <a:srgbClr val="B1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4202DB3-E3B6-4EFA-B3D2-5F328BC54EB5}"/>
              </a:ext>
            </a:extLst>
          </p:cNvPr>
          <p:cNvSpPr txBox="1"/>
          <p:nvPr/>
        </p:nvSpPr>
        <p:spPr>
          <a:xfrm>
            <a:off x="75589" y="2751164"/>
            <a:ext cx="2152043" cy="531620"/>
          </a:xfrm>
          <a:prstGeom prst="rect">
            <a:avLst/>
          </a:prstGeom>
          <a:noFill/>
        </p:spPr>
        <p:txBody>
          <a:bodyPr wrap="square" rtlCol="0">
            <a:spAutoFit/>
          </a:bodyPr>
          <a:lstStyle/>
          <a:p>
            <a:pPr>
              <a:lnSpc>
                <a:spcPts val="1800"/>
              </a:lnSpc>
            </a:pP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影響：</a:t>
            </a:r>
            <a:r>
              <a:rPr kumimoji="1" lang="en-US" altLang="ja-JP" sz="1100" b="1" spc="100" dirty="0">
                <a:solidFill>
                  <a:schemeClr val="accent6">
                    <a:lumMod val="50000"/>
                  </a:schemeClr>
                </a:solidFill>
                <a:latin typeface="Meiryo UI" panose="020B0604030504040204" pitchFamily="34" charset="-128"/>
                <a:ea typeface="Meiryo UI" panose="020B0604030504040204" pitchFamily="34" charset="-128"/>
              </a:rPr>
              <a:t>TNFD</a:t>
            </a: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における</a:t>
            </a:r>
            <a:endParaRPr kumimoji="1" lang="en-US" altLang="ja-JP" sz="1100" b="1" spc="100" dirty="0">
              <a:solidFill>
                <a:schemeClr val="accent6">
                  <a:lumMod val="50000"/>
                </a:schemeClr>
              </a:solidFill>
              <a:latin typeface="Meiryo UI" panose="020B0604030504040204" pitchFamily="34" charset="-128"/>
              <a:ea typeface="Meiryo UI" panose="020B0604030504040204" pitchFamily="34" charset="-128"/>
            </a:endParaRPr>
          </a:p>
          <a:p>
            <a:pPr marL="447675">
              <a:lnSpc>
                <a:spcPts val="1800"/>
              </a:lnSpc>
            </a:pPr>
            <a:r>
              <a:rPr kumimoji="1" lang="ja-JP" altLang="en-US" sz="1100" b="1" spc="100" dirty="0">
                <a:solidFill>
                  <a:schemeClr val="accent6">
                    <a:lumMod val="50000"/>
                  </a:schemeClr>
                </a:solidFill>
                <a:latin typeface="Meiryo UI" panose="020B0604030504040204" pitchFamily="34" charset="-128"/>
                <a:ea typeface="Meiryo UI" panose="020B0604030504040204" pitchFamily="34" charset="-128"/>
              </a:rPr>
              <a:t>インパクトドライバー</a:t>
            </a:r>
            <a:endParaRPr kumimoji="1" lang="ja-JP" altLang="en-US" dirty="0"/>
          </a:p>
        </p:txBody>
      </p:sp>
    </p:spTree>
    <p:extLst>
      <p:ext uri="{BB962C8B-B14F-4D97-AF65-F5344CB8AC3E}">
        <p14:creationId xmlns:p14="http://schemas.microsoft.com/office/powerpoint/2010/main" val="69537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CD3F497-A33C-7BB3-0034-36485D957808}"/>
              </a:ext>
            </a:extLst>
          </p:cNvPr>
          <p:cNvPicPr>
            <a:picLocks noChangeAspect="1"/>
          </p:cNvPicPr>
          <p:nvPr/>
        </p:nvPicPr>
        <p:blipFill>
          <a:blip r:embed="rId3"/>
          <a:stretch>
            <a:fillRect/>
          </a:stretch>
        </p:blipFill>
        <p:spPr>
          <a:xfrm>
            <a:off x="131275" y="1059633"/>
            <a:ext cx="8726975" cy="3647320"/>
          </a:xfrm>
          <a:prstGeom prst="rect">
            <a:avLst/>
          </a:prstGeom>
        </p:spPr>
      </p:pic>
      <p:sp>
        <p:nvSpPr>
          <p:cNvPr id="17" name="正方形/長方形 16">
            <a:extLst>
              <a:ext uri="{FF2B5EF4-FFF2-40B4-BE49-F238E27FC236}">
                <a16:creationId xmlns:a16="http://schemas.microsoft.com/office/drawing/2014/main" id="{0D4B7266-4213-32AC-0074-F4CBCB4C3D8B}"/>
              </a:ext>
            </a:extLst>
          </p:cNvPr>
          <p:cNvSpPr/>
          <p:nvPr/>
        </p:nvSpPr>
        <p:spPr>
          <a:xfrm>
            <a:off x="0" y="1"/>
            <a:ext cx="9144000" cy="433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324ADB8-4C2C-C739-C6EF-36AE4CAF5060}"/>
              </a:ext>
            </a:extLst>
          </p:cNvPr>
          <p:cNvSpPr txBox="1"/>
          <p:nvPr/>
        </p:nvSpPr>
        <p:spPr>
          <a:xfrm>
            <a:off x="253328" y="90009"/>
            <a:ext cx="6681803" cy="338554"/>
          </a:xfrm>
          <a:prstGeom prst="rect">
            <a:avLst/>
          </a:prstGeom>
          <a:noFill/>
        </p:spPr>
        <p:txBody>
          <a:bodyPr wrap="square" rtlCol="0">
            <a:spAutoFit/>
          </a:bodyPr>
          <a:lstStyle/>
          <a:p>
            <a:r>
              <a:rPr kumimoji="1" lang="ja-JP" altLang="en-US" sz="1600" b="1" spc="300" dirty="0">
                <a:solidFill>
                  <a:schemeClr val="accent6">
                    <a:lumMod val="50000"/>
                  </a:schemeClr>
                </a:solidFill>
                <a:latin typeface="Meiryo UI" panose="020B0604030504040204" pitchFamily="34" charset="-128"/>
                <a:ea typeface="Meiryo UI" panose="020B0604030504040204" pitchFamily="34" charset="-128"/>
              </a:rPr>
              <a:t>関係性マップのご利用にあたって</a:t>
            </a:r>
            <a:endParaRPr kumimoji="1" lang="en-US" altLang="ja-JP" sz="1600" b="1" spc="3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11" name="TextBox 1">
            <a:extLst>
              <a:ext uri="{FF2B5EF4-FFF2-40B4-BE49-F238E27FC236}">
                <a16:creationId xmlns:a16="http://schemas.microsoft.com/office/drawing/2014/main" id="{81EB6221-4C76-27F1-6FB9-4C323714EE08}"/>
              </a:ext>
            </a:extLst>
          </p:cNvPr>
          <p:cNvSpPr txBox="1">
            <a:spLocks noGrp="1" noRot="1" noMove="1" noResize="1" noEditPoints="1" noAdjustHandles="1" noChangeArrowheads="1" noChangeShapeType="1"/>
          </p:cNvSpPr>
          <p:nvPr/>
        </p:nvSpPr>
        <p:spPr>
          <a:xfrm>
            <a:off x="6218785" y="4802248"/>
            <a:ext cx="2372765" cy="215444"/>
          </a:xfrm>
          <a:prstGeom prst="rect">
            <a:avLst/>
          </a:prstGeom>
          <a:noFill/>
        </p:spPr>
        <p:txBody>
          <a:bodyPr wrap="none" rtlCol="0">
            <a:spAutoFit/>
          </a:bodyPr>
          <a:lstStyle/>
          <a:p>
            <a:pPr algn="ctr"/>
            <a:r>
              <a:rPr lang="en-US" altLang="ko-KR" sz="800" dirty="0">
                <a:solidFill>
                  <a:schemeClr val="tx2"/>
                </a:solidFill>
                <a:latin typeface="Meiryo UI" panose="020B0604030504040204" pitchFamily="34" charset="-128"/>
                <a:ea typeface="Meiryo UI" panose="020B0604030504040204" pitchFamily="34" charset="-128"/>
                <a:cs typeface="Arial" panose="020B0604020202020204" pitchFamily="34" charset="0"/>
              </a:rPr>
              <a:t>ⓒ</a:t>
            </a:r>
            <a:r>
              <a:rPr lang="ja-JP" altLang="en-US" sz="800" u="none" strike="noStrike" dirty="0">
                <a:solidFill>
                  <a:schemeClr val="tx2"/>
                </a:solidFill>
                <a:effectLst/>
                <a:latin typeface="Meiryo UI" panose="020B0604030504040204" pitchFamily="34" charset="-128"/>
                <a:ea typeface="Meiryo UI" panose="020B0604030504040204" pitchFamily="34" charset="-128"/>
              </a:rPr>
              <a:t>電機・電子</a:t>
            </a:r>
            <a:r>
              <a:rPr lang="en-US" altLang="ja-JP" sz="800" u="none" strike="noStrike" dirty="0">
                <a:solidFill>
                  <a:schemeClr val="tx2"/>
                </a:solidFill>
                <a:effectLst/>
                <a:latin typeface="Meiryo UI" panose="020B0604030504040204" pitchFamily="34" charset="-128"/>
                <a:ea typeface="Meiryo UI" panose="020B0604030504040204" pitchFamily="34" charset="-128"/>
              </a:rPr>
              <a:t>4</a:t>
            </a:r>
            <a:r>
              <a:rPr lang="ja-JP" altLang="en-US" sz="800" u="none" strike="noStrike" dirty="0">
                <a:solidFill>
                  <a:schemeClr val="tx2"/>
                </a:solidFill>
                <a:effectLst/>
                <a:latin typeface="Meiryo UI" panose="020B0604030504040204" pitchFamily="34" charset="-128"/>
                <a:ea typeface="Meiryo UI" panose="020B0604030504040204" pitchFamily="34" charset="-128"/>
              </a:rPr>
              <a:t>団体　生物多様性ワーキング・グループ</a:t>
            </a:r>
            <a:endParaRPr lang="ko-KR" altLang="en-US" sz="800" dirty="0">
              <a:solidFill>
                <a:schemeClr val="tx2"/>
              </a:solidFill>
              <a:latin typeface="Meiryo UI" panose="020B0604030504040204" pitchFamily="34" charset="-128"/>
              <a:cs typeface="Arial" panose="020B0604020202020204" pitchFamily="34" charset="0"/>
            </a:endParaRPr>
          </a:p>
        </p:txBody>
      </p:sp>
      <p:sp>
        <p:nvSpPr>
          <p:cNvPr id="12" name="スライド番号プレースホルダー 22">
            <a:extLst>
              <a:ext uri="{FF2B5EF4-FFF2-40B4-BE49-F238E27FC236}">
                <a16:creationId xmlns:a16="http://schemas.microsoft.com/office/drawing/2014/main" id="{4E3250D7-A4C8-3189-7C6C-973A819C4E83}"/>
              </a:ext>
            </a:extLst>
          </p:cNvPr>
          <p:cNvSpPr>
            <a:spLocks noGrp="1" noRot="1" noMove="1" noResize="1" noEditPoints="1" noAdjustHandles="1" noChangeArrowheads="1" noChangeShapeType="1"/>
          </p:cNvSpPr>
          <p:nvPr>
            <p:ph type="sldNum" sz="quarter" idx="12"/>
          </p:nvPr>
        </p:nvSpPr>
        <p:spPr>
          <a:xfrm>
            <a:off x="6800850" y="4773048"/>
            <a:ext cx="2057400" cy="273844"/>
          </a:xfrm>
        </p:spPr>
        <p:txBody>
          <a:bodyPr/>
          <a:lstStyle/>
          <a:p>
            <a:fld id="{C4A9095F-62E3-6249-A8EC-A08F2F0E9BB7}" type="slidenum">
              <a:rPr kumimoji="1" lang="ja-JP" altLang="en-US" smtClean="0"/>
              <a:t>8</a:t>
            </a:fld>
            <a:endParaRPr kumimoji="1" lang="ja-JP" altLang="en-US"/>
          </a:p>
        </p:txBody>
      </p:sp>
      <p:grpSp>
        <p:nvGrpSpPr>
          <p:cNvPr id="5" name="グループ化 4">
            <a:extLst>
              <a:ext uri="{FF2B5EF4-FFF2-40B4-BE49-F238E27FC236}">
                <a16:creationId xmlns:a16="http://schemas.microsoft.com/office/drawing/2014/main" id="{2E854903-4A1B-6B8A-3F67-E5D9B74C814C}"/>
              </a:ext>
            </a:extLst>
          </p:cNvPr>
          <p:cNvGrpSpPr>
            <a:grpSpLocks noGrp="1" noUngrp="1" noRot="1" noMove="1" noResize="1"/>
          </p:cNvGrpSpPr>
          <p:nvPr/>
        </p:nvGrpSpPr>
        <p:grpSpPr>
          <a:xfrm>
            <a:off x="8261350" y="0"/>
            <a:ext cx="882650" cy="449552"/>
            <a:chOff x="7975600" y="0"/>
            <a:chExt cx="882650" cy="449552"/>
          </a:xfrm>
        </p:grpSpPr>
        <p:sp>
          <p:nvSpPr>
            <p:cNvPr id="6" name="正方形/長方形 5">
              <a:extLst>
                <a:ext uri="{FF2B5EF4-FFF2-40B4-BE49-F238E27FC236}">
                  <a16:creationId xmlns:a16="http://schemas.microsoft.com/office/drawing/2014/main" id="{D6D577FA-F878-7FDA-3EA8-37A516313824}"/>
                </a:ext>
              </a:extLst>
            </p:cNvPr>
            <p:cNvSpPr>
              <a:spLocks noGrp="1" noRot="1" noMove="1" noResize="1" noEditPoints="1" noAdjustHandles="1" noChangeArrowheads="1" noChangeShapeType="1"/>
            </p:cNvSpPr>
            <p:nvPr/>
          </p:nvSpPr>
          <p:spPr>
            <a:xfrm>
              <a:off x="7975600" y="0"/>
              <a:ext cx="882650" cy="44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が含まれている画像&#10;&#10;自動的に生成された説明">
              <a:extLst>
                <a:ext uri="{FF2B5EF4-FFF2-40B4-BE49-F238E27FC236}">
                  <a16:creationId xmlns:a16="http://schemas.microsoft.com/office/drawing/2014/main" id="{6A56E340-E8AE-F866-0355-46B232B44AED}"/>
                </a:ext>
              </a:extLst>
            </p:cNvPr>
            <p:cNvPicPr>
              <a:picLocks noGrp="1" noRot="1" noChangeAspect="1" noMove="1" noResize="1" noEditPoints="1" noAdjustHandles="1" noChangeArrowheads="1" noChangeShapeType="1" noCrop="1"/>
            </p:cNvPicPr>
            <p:nvPr/>
          </p:nvPicPr>
          <p:blipFill>
            <a:blip r:embed="rId4"/>
            <a:stretch>
              <a:fillRect/>
            </a:stretch>
          </p:blipFill>
          <p:spPr>
            <a:xfrm>
              <a:off x="8042636" y="119288"/>
              <a:ext cx="753445" cy="221905"/>
            </a:xfrm>
            <a:prstGeom prst="rect">
              <a:avLst/>
            </a:prstGeom>
          </p:spPr>
        </p:pic>
      </p:grpSp>
      <p:sp>
        <p:nvSpPr>
          <p:cNvPr id="57" name="テキスト ボックス 56">
            <a:extLst>
              <a:ext uri="{FF2B5EF4-FFF2-40B4-BE49-F238E27FC236}">
                <a16:creationId xmlns:a16="http://schemas.microsoft.com/office/drawing/2014/main" id="{9CE198D0-ABBF-42E6-B692-1C511D38EEF3}"/>
              </a:ext>
            </a:extLst>
          </p:cNvPr>
          <p:cNvSpPr txBox="1"/>
          <p:nvPr/>
        </p:nvSpPr>
        <p:spPr>
          <a:xfrm>
            <a:off x="105390" y="4721443"/>
            <a:ext cx="2560256" cy="215444"/>
          </a:xfrm>
          <a:prstGeom prst="rect">
            <a:avLst/>
          </a:prstGeom>
          <a:noFill/>
        </p:spPr>
        <p:txBody>
          <a:bodyPr wrap="square" rtlCol="0">
            <a:spAutoFit/>
          </a:bodyPr>
          <a:lstStyle/>
          <a:p>
            <a:r>
              <a:rPr kumimoji="1" lang="en-US" altLang="ja-JP" sz="800" spc="100" dirty="0">
                <a:solidFill>
                  <a:schemeClr val="accent6">
                    <a:lumMod val="50000"/>
                  </a:schemeClr>
                </a:solidFill>
                <a:latin typeface="Meiryo UI" panose="020B0604030504040204" pitchFamily="34" charset="-128"/>
                <a:ea typeface="Meiryo UI" panose="020B0604030504040204" pitchFamily="34" charset="-128"/>
              </a:rPr>
              <a:t>*</a:t>
            </a:r>
            <a:r>
              <a:rPr kumimoji="1" lang="ja-JP" altLang="en-US" sz="800" spc="100" dirty="0">
                <a:solidFill>
                  <a:schemeClr val="accent6">
                    <a:lumMod val="50000"/>
                  </a:schemeClr>
                </a:solidFill>
                <a:latin typeface="Meiryo UI" panose="020B0604030504040204" pitchFamily="34" charset="-128"/>
                <a:ea typeface="Meiryo UI" panose="020B0604030504040204" pitchFamily="34" charset="-128"/>
              </a:rPr>
              <a:t>リスク・機会や事業アクションも見方は同じです</a:t>
            </a:r>
            <a:endParaRPr kumimoji="1" lang="en-US" altLang="ja-JP" sz="800" spc="100" dirty="0">
              <a:solidFill>
                <a:schemeClr val="accent6">
                  <a:lumMod val="50000"/>
                </a:schemeClr>
              </a:solidFill>
              <a:latin typeface="Meiryo UI" panose="020B0604030504040204" pitchFamily="34" charset="-128"/>
              <a:ea typeface="Meiryo UI" panose="020B0604030504040204" pitchFamily="34" charset="-128"/>
            </a:endParaRPr>
          </a:p>
        </p:txBody>
      </p:sp>
      <p:sp>
        <p:nvSpPr>
          <p:cNvPr id="47" name="正方形/長方形 46">
            <a:extLst>
              <a:ext uri="{FF2B5EF4-FFF2-40B4-BE49-F238E27FC236}">
                <a16:creationId xmlns:a16="http://schemas.microsoft.com/office/drawing/2014/main" id="{0D8C80C2-24AD-4155-B55B-C20057A26444}"/>
              </a:ext>
            </a:extLst>
          </p:cNvPr>
          <p:cNvSpPr/>
          <p:nvPr/>
        </p:nvSpPr>
        <p:spPr>
          <a:xfrm>
            <a:off x="1080324" y="3503224"/>
            <a:ext cx="6927026" cy="228063"/>
          </a:xfrm>
          <a:prstGeom prst="rect">
            <a:avLst/>
          </a:prstGeom>
          <a:noFill/>
          <a:ln w="28575">
            <a:solidFill>
              <a:srgbClr val="00437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0FFE65A5-ACD9-4E2B-AFB2-08796ABB32F9}"/>
              </a:ext>
            </a:extLst>
          </p:cNvPr>
          <p:cNvSpPr/>
          <p:nvPr/>
        </p:nvSpPr>
        <p:spPr>
          <a:xfrm>
            <a:off x="3641550" y="1063163"/>
            <a:ext cx="995143" cy="3626252"/>
          </a:xfrm>
          <a:prstGeom prst="rect">
            <a:avLst/>
          </a:prstGeom>
          <a:noFill/>
          <a:ln w="28575">
            <a:solidFill>
              <a:srgbClr val="B1434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6C0BDEC2-FEF0-4B9A-AB7A-98E1F2D6652B}"/>
              </a:ext>
            </a:extLst>
          </p:cNvPr>
          <p:cNvSpPr/>
          <p:nvPr/>
        </p:nvSpPr>
        <p:spPr>
          <a:xfrm>
            <a:off x="3641545" y="3507633"/>
            <a:ext cx="995143" cy="227174"/>
          </a:xfrm>
          <a:prstGeom prst="rect">
            <a:avLst/>
          </a:prstGeom>
          <a:noFill/>
          <a:ln w="28575">
            <a:solidFill>
              <a:srgbClr val="B173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7">
            <a:extLst>
              <a:ext uri="{FF2B5EF4-FFF2-40B4-BE49-F238E27FC236}">
                <a16:creationId xmlns:a16="http://schemas.microsoft.com/office/drawing/2014/main" id="{04A4B00B-CA78-4CBD-8454-DBA42F691754}"/>
              </a:ext>
            </a:extLst>
          </p:cNvPr>
          <p:cNvSpPr/>
          <p:nvPr/>
        </p:nvSpPr>
        <p:spPr>
          <a:xfrm>
            <a:off x="344813" y="482243"/>
            <a:ext cx="2391353" cy="4182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lumMod val="50000"/>
                </a:schemeClr>
              </a:solidFill>
            </a:endParaRPr>
          </a:p>
        </p:txBody>
      </p:sp>
      <p:sp>
        <p:nvSpPr>
          <p:cNvPr id="34" name="テキスト ボックス 33">
            <a:extLst>
              <a:ext uri="{FF2B5EF4-FFF2-40B4-BE49-F238E27FC236}">
                <a16:creationId xmlns:a16="http://schemas.microsoft.com/office/drawing/2014/main" id="{98E1FD59-E752-476C-B321-9F514B935E9D}"/>
              </a:ext>
            </a:extLst>
          </p:cNvPr>
          <p:cNvSpPr txBox="1"/>
          <p:nvPr/>
        </p:nvSpPr>
        <p:spPr>
          <a:xfrm>
            <a:off x="344813" y="511618"/>
            <a:ext cx="2686775" cy="338554"/>
          </a:xfrm>
          <a:prstGeom prst="rect">
            <a:avLst/>
          </a:prstGeom>
          <a:noFill/>
        </p:spPr>
        <p:txBody>
          <a:bodyPr wrap="square">
            <a:spAutoFit/>
          </a:bodyPr>
          <a:lstStyle/>
          <a:p>
            <a:r>
              <a:rPr kumimoji="1" lang="ja-JP" altLang="en-US" sz="1600" b="1" spc="300" dirty="0">
                <a:solidFill>
                  <a:schemeClr val="bg1"/>
                </a:solidFill>
                <a:latin typeface="Meiryo UI" panose="020B0604030504040204" pitchFamily="34" charset="-128"/>
                <a:ea typeface="Meiryo UI" panose="020B0604030504040204" pitchFamily="34" charset="-128"/>
              </a:rPr>
              <a:t>関係性マップの見方</a:t>
            </a:r>
            <a:r>
              <a:rPr kumimoji="1" lang="en-US" altLang="ja-JP" sz="1600" b="1" spc="300" baseline="30000" dirty="0">
                <a:solidFill>
                  <a:schemeClr val="bg1"/>
                </a:solidFill>
                <a:latin typeface="Meiryo UI" panose="020B0604030504040204" pitchFamily="34" charset="-128"/>
                <a:ea typeface="Meiryo UI" panose="020B0604030504040204" pitchFamily="34" charset="-128"/>
              </a:rPr>
              <a:t>*</a:t>
            </a:r>
            <a:endParaRPr kumimoji="1" lang="ja-JP" altLang="en-US" sz="1600" b="1" spc="300" dirty="0">
              <a:solidFill>
                <a:schemeClr val="bg1"/>
              </a:solidFill>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43003DAC-12ED-CA76-59C1-64ED11969143}"/>
              </a:ext>
            </a:extLst>
          </p:cNvPr>
          <p:cNvSpPr txBox="1"/>
          <p:nvPr/>
        </p:nvSpPr>
        <p:spPr>
          <a:xfrm>
            <a:off x="3257679" y="469987"/>
            <a:ext cx="5070707" cy="434543"/>
          </a:xfrm>
          <a:prstGeom prst="rect">
            <a:avLst/>
          </a:prstGeom>
          <a:solidFill>
            <a:srgbClr val="B1434E"/>
          </a:solidFill>
          <a:ln w="12700">
            <a:solidFill>
              <a:srgbClr val="B1434E"/>
            </a:solidFill>
          </a:ln>
        </p:spPr>
        <p:txBody>
          <a:bodyPr wrap="square">
            <a:spAutoFit/>
          </a:bodyPr>
          <a:lstStyle/>
          <a:p>
            <a:pPr marL="177800" indent="-177800">
              <a:lnSpc>
                <a:spcPts val="1400"/>
              </a:lnSpc>
            </a:pPr>
            <a:r>
              <a:rPr kumimoji="1" lang="en-US" altLang="ja-JP" sz="1100" b="1" spc="100" dirty="0">
                <a:solidFill>
                  <a:schemeClr val="bg1"/>
                </a:solidFill>
                <a:latin typeface="Meiryo UI" panose="020B0604030504040204" pitchFamily="34" charset="-128"/>
                <a:ea typeface="Meiryo UI" panose="020B0604030504040204" pitchFamily="34" charset="-128"/>
              </a:rPr>
              <a:t>1.</a:t>
            </a:r>
            <a:r>
              <a:rPr kumimoji="1" lang="ja-JP" altLang="en-US" sz="1100" b="1" spc="100" dirty="0">
                <a:solidFill>
                  <a:schemeClr val="bg1"/>
                </a:solidFill>
                <a:latin typeface="Meiryo UI" panose="020B0604030504040204" pitchFamily="34" charset="-128"/>
                <a:ea typeface="Meiryo UI" panose="020B0604030504040204" pitchFamily="34" charset="-128"/>
              </a:rPr>
              <a:t>各列を確認することで、そのライフサイクルステージマテリアルな依存・影響を把握することができます</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例</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赤枠</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製品製造段階</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a:t>
            </a:r>
            <a:endParaRPr kumimoji="1" lang="en-US" altLang="ja-JP" sz="1100" b="1" spc="100" dirty="0">
              <a:solidFill>
                <a:schemeClr val="bg1"/>
              </a:solidFill>
              <a:latin typeface="Meiryo UI" panose="020B0604030504040204" pitchFamily="34" charset="-128"/>
              <a:ea typeface="Meiryo UI" panose="020B0604030504040204" pitchFamily="34" charset="-128"/>
            </a:endParaRPr>
          </a:p>
        </p:txBody>
      </p:sp>
      <p:cxnSp>
        <p:nvCxnSpPr>
          <p:cNvPr id="15" name="直線矢印コネクタ 14">
            <a:extLst>
              <a:ext uri="{FF2B5EF4-FFF2-40B4-BE49-F238E27FC236}">
                <a16:creationId xmlns:a16="http://schemas.microsoft.com/office/drawing/2014/main" id="{387DDFB7-921E-C8BF-2A00-42B4907C2F08}"/>
              </a:ext>
            </a:extLst>
          </p:cNvPr>
          <p:cNvCxnSpPr>
            <a:cxnSpLocks/>
          </p:cNvCxnSpPr>
          <p:nvPr/>
        </p:nvCxnSpPr>
        <p:spPr>
          <a:xfrm flipV="1">
            <a:off x="4133660" y="888628"/>
            <a:ext cx="0" cy="156997"/>
          </a:xfrm>
          <a:prstGeom prst="straightConnector1">
            <a:avLst/>
          </a:prstGeom>
          <a:ln w="38100">
            <a:solidFill>
              <a:srgbClr val="B1434E"/>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A22A77D-8591-6A5E-154A-77D2C2CE4858}"/>
              </a:ext>
            </a:extLst>
          </p:cNvPr>
          <p:cNvSpPr txBox="1"/>
          <p:nvPr/>
        </p:nvSpPr>
        <p:spPr>
          <a:xfrm>
            <a:off x="217624" y="2330901"/>
            <a:ext cx="3307405" cy="793615"/>
          </a:xfrm>
          <a:prstGeom prst="rect">
            <a:avLst/>
          </a:prstGeom>
          <a:solidFill>
            <a:srgbClr val="004376"/>
          </a:solidFill>
          <a:ln w="12700">
            <a:noFill/>
          </a:ln>
        </p:spPr>
        <p:txBody>
          <a:bodyPr wrap="square">
            <a:spAutoFit/>
          </a:bodyPr>
          <a:lstStyle/>
          <a:p>
            <a:pPr marL="177800" indent="-177800">
              <a:lnSpc>
                <a:spcPts val="1400"/>
              </a:lnSpc>
            </a:pPr>
            <a:r>
              <a:rPr kumimoji="1" lang="en-US" altLang="ja-JP" sz="1100" b="1" spc="100" dirty="0">
                <a:solidFill>
                  <a:schemeClr val="bg1"/>
                </a:solidFill>
                <a:latin typeface="Meiryo UI" panose="020B0604030504040204" pitchFamily="34" charset="-128"/>
                <a:ea typeface="Meiryo UI" panose="020B0604030504040204" pitchFamily="34" charset="-128"/>
              </a:rPr>
              <a:t>2.</a:t>
            </a:r>
            <a:r>
              <a:rPr kumimoji="1" lang="ja-JP" altLang="en-US" sz="1100" b="1" spc="100" dirty="0">
                <a:solidFill>
                  <a:schemeClr val="bg1"/>
                </a:solidFill>
                <a:latin typeface="Meiryo UI" panose="020B0604030504040204" pitchFamily="34" charset="-128"/>
                <a:ea typeface="Meiryo UI" panose="020B0604030504040204" pitchFamily="34" charset="-128"/>
              </a:rPr>
              <a:t>各行を確認することで、その依存・影響がライフサイクルステージのどこで生じ、どのような内容がマテリアルなのかを把握することができます</a:t>
            </a:r>
            <a:endParaRPr kumimoji="1" lang="en-US" altLang="ja-JP" sz="1100" b="1" spc="100" dirty="0">
              <a:solidFill>
                <a:schemeClr val="bg1"/>
              </a:solidFill>
              <a:latin typeface="Meiryo UI" panose="020B0604030504040204" pitchFamily="34" charset="-128"/>
              <a:ea typeface="Meiryo UI" panose="020B0604030504040204" pitchFamily="34" charset="-128"/>
            </a:endParaRPr>
          </a:p>
          <a:p>
            <a:pPr marL="177800" indent="-88900">
              <a:lnSpc>
                <a:spcPts val="1400"/>
              </a:lnSpc>
            </a:pP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例</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青枠</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資源利用</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回復</a:t>
            </a:r>
            <a:r>
              <a:rPr kumimoji="1" lang="en-US" altLang="ja-JP" sz="1100" b="1" spc="100" dirty="0">
                <a:solidFill>
                  <a:schemeClr val="bg1"/>
                </a:solidFill>
                <a:latin typeface="Meiryo UI" panose="020B0604030504040204" pitchFamily="34" charset="-128"/>
                <a:ea typeface="Meiryo UI" panose="020B0604030504040204" pitchFamily="34" charset="-128"/>
              </a:rPr>
              <a:t>) </a:t>
            </a:r>
            <a:r>
              <a:rPr kumimoji="1" lang="ja-JP" altLang="en-US" sz="1100" b="1" spc="100" dirty="0">
                <a:solidFill>
                  <a:schemeClr val="bg1"/>
                </a:solidFill>
                <a:latin typeface="Meiryo UI" panose="020B0604030504040204" pitchFamily="34" charset="-128"/>
                <a:ea typeface="Meiryo UI" panose="020B0604030504040204" pitchFamily="34" charset="-128"/>
              </a:rPr>
              <a:t>。</a:t>
            </a:r>
          </a:p>
        </p:txBody>
      </p:sp>
      <p:sp>
        <p:nvSpPr>
          <p:cNvPr id="25" name="テキスト ボックス 24">
            <a:extLst>
              <a:ext uri="{FF2B5EF4-FFF2-40B4-BE49-F238E27FC236}">
                <a16:creationId xmlns:a16="http://schemas.microsoft.com/office/drawing/2014/main" id="{1E15AED3-74C5-6884-F642-7DB5757CB18E}"/>
              </a:ext>
            </a:extLst>
          </p:cNvPr>
          <p:cNvSpPr txBox="1"/>
          <p:nvPr/>
        </p:nvSpPr>
        <p:spPr>
          <a:xfrm>
            <a:off x="4814816" y="2150477"/>
            <a:ext cx="3988525" cy="973152"/>
          </a:xfrm>
          <a:prstGeom prst="rect">
            <a:avLst/>
          </a:prstGeom>
          <a:solidFill>
            <a:srgbClr val="B17303"/>
          </a:solidFill>
          <a:ln w="12700">
            <a:noFill/>
          </a:ln>
        </p:spPr>
        <p:txBody>
          <a:bodyPr wrap="square">
            <a:spAutoFit/>
          </a:bodyPr>
          <a:lstStyle/>
          <a:p>
            <a:pPr marL="177800" indent="-177800">
              <a:lnSpc>
                <a:spcPts val="1400"/>
              </a:lnSpc>
            </a:pPr>
            <a:r>
              <a:rPr kumimoji="1" lang="en-US" altLang="ja-JP" sz="1100" b="1" spc="100" dirty="0">
                <a:solidFill>
                  <a:schemeClr val="bg1"/>
                </a:solidFill>
                <a:latin typeface="Meiryo UI" panose="020B0604030504040204" pitchFamily="34" charset="-128"/>
                <a:ea typeface="Meiryo UI" panose="020B0604030504040204" pitchFamily="34" charset="-128"/>
              </a:rPr>
              <a:t>3.</a:t>
            </a:r>
            <a:r>
              <a:rPr kumimoji="1" lang="ja-JP" altLang="en-US" sz="1100" b="1" spc="100" dirty="0">
                <a:solidFill>
                  <a:schemeClr val="bg1"/>
                </a:solidFill>
                <a:latin typeface="Meiryo UI" panose="020B0604030504040204" pitchFamily="34" charset="-128"/>
                <a:ea typeface="Meiryo UI" panose="020B0604030504040204" pitchFamily="34" charset="-128"/>
              </a:rPr>
              <a:t>特定のライフサイクルステージの列と依存・影響の行が</a:t>
            </a:r>
            <a:endParaRPr kumimoji="1" lang="en-US" altLang="ja-JP" sz="1100" b="1" spc="100" dirty="0">
              <a:solidFill>
                <a:schemeClr val="bg1"/>
              </a:solidFill>
              <a:latin typeface="Meiryo UI" panose="020B0604030504040204" pitchFamily="34" charset="-128"/>
              <a:ea typeface="Meiryo UI" panose="020B0604030504040204" pitchFamily="34" charset="-128"/>
            </a:endParaRPr>
          </a:p>
          <a:p>
            <a:pPr marL="179388" indent="-179388">
              <a:lnSpc>
                <a:spcPts val="1400"/>
              </a:lnSpc>
            </a:pPr>
            <a:r>
              <a:rPr kumimoji="1" lang="ja-JP" altLang="en-US" sz="1100" b="1" spc="100" dirty="0">
                <a:solidFill>
                  <a:schemeClr val="bg1"/>
                </a:solidFill>
                <a:latin typeface="Meiryo UI" panose="020B0604030504040204" pitchFamily="34" charset="-128"/>
                <a:ea typeface="Meiryo UI" panose="020B0604030504040204" pitchFamily="34" charset="-128"/>
              </a:rPr>
              <a:t>   重なるセルを参照すると、そのステージにおいてどのような依存・影響がマテリアルかを把握することができます。</a:t>
            </a:r>
            <a:endParaRPr kumimoji="1" lang="en-US" altLang="ja-JP" sz="1100" b="1" spc="100" dirty="0">
              <a:solidFill>
                <a:schemeClr val="bg1"/>
              </a:solidFill>
              <a:latin typeface="Meiryo UI" panose="020B0604030504040204" pitchFamily="34" charset="-128"/>
              <a:ea typeface="Meiryo UI" panose="020B0604030504040204" pitchFamily="34" charset="-128"/>
            </a:endParaRPr>
          </a:p>
          <a:p>
            <a:pPr marL="177800" indent="-177800">
              <a:lnSpc>
                <a:spcPts val="1400"/>
              </a:lnSpc>
            </a:pPr>
            <a:r>
              <a:rPr kumimoji="1" lang="en-US" altLang="ja-JP" sz="1100" b="1" spc="100" dirty="0">
                <a:solidFill>
                  <a:schemeClr val="bg1"/>
                </a:solidFill>
                <a:latin typeface="Meiryo UI" panose="020B0604030504040204" pitchFamily="34" charset="-128"/>
                <a:ea typeface="Meiryo UI" panose="020B0604030504040204" pitchFamily="34" charset="-128"/>
              </a:rPr>
              <a:t>   (</a:t>
            </a:r>
            <a:r>
              <a:rPr kumimoji="1" lang="ja-JP" altLang="en-US" sz="1100" b="1" spc="100" dirty="0">
                <a:solidFill>
                  <a:schemeClr val="bg1"/>
                </a:solidFill>
                <a:latin typeface="Meiryo UI" panose="020B0604030504040204" pitchFamily="34" charset="-128"/>
                <a:ea typeface="Meiryo UI" panose="020B0604030504040204" pitchFamily="34" charset="-128"/>
              </a:rPr>
              <a:t>例</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茶枠</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製品製造段階における資源利用</a:t>
            </a:r>
            <a:r>
              <a:rPr kumimoji="1" lang="en-US" altLang="ja-JP" sz="1100" b="1" spc="100" dirty="0">
                <a:solidFill>
                  <a:schemeClr val="bg1"/>
                </a:solidFill>
                <a:latin typeface="Meiryo UI" panose="020B0604030504040204" pitchFamily="34" charset="-128"/>
                <a:ea typeface="Meiryo UI" panose="020B0604030504040204" pitchFamily="34" charset="-128"/>
              </a:rPr>
              <a:t>/</a:t>
            </a:r>
            <a:r>
              <a:rPr kumimoji="1" lang="ja-JP" altLang="en-US" sz="1100" b="1" spc="100" dirty="0">
                <a:solidFill>
                  <a:schemeClr val="bg1"/>
                </a:solidFill>
                <a:latin typeface="Meiryo UI" panose="020B0604030504040204" pitchFamily="34" charset="-128"/>
                <a:ea typeface="Meiryo UI" panose="020B0604030504040204" pitchFamily="34" charset="-128"/>
              </a:rPr>
              <a:t>回復でマテリアルなのは「水資源の過剰利用」</a:t>
            </a:r>
            <a:r>
              <a:rPr kumimoji="1" lang="en-US" altLang="ja-JP" sz="1100" b="1" spc="100" dirty="0">
                <a:solidFill>
                  <a:schemeClr val="bg1"/>
                </a:solidFill>
                <a:latin typeface="Meiryo UI" panose="020B0604030504040204" pitchFamily="34" charset="-128"/>
                <a:ea typeface="Meiryo UI" panose="020B0604030504040204" pitchFamily="34" charset="-128"/>
              </a:rPr>
              <a:t>)</a:t>
            </a:r>
            <a:endParaRPr kumimoji="1" lang="ja-JP" altLang="en-US" sz="1100" b="1" spc="100" dirty="0">
              <a:solidFill>
                <a:schemeClr val="bg1"/>
              </a:solidFill>
              <a:latin typeface="Meiryo UI" panose="020B0604030504040204" pitchFamily="34" charset="-128"/>
              <a:ea typeface="Meiryo UI" panose="020B0604030504040204" pitchFamily="34" charset="-128"/>
            </a:endParaRPr>
          </a:p>
        </p:txBody>
      </p:sp>
      <p:cxnSp>
        <p:nvCxnSpPr>
          <p:cNvPr id="29" name="直線矢印コネクタ 28">
            <a:extLst>
              <a:ext uri="{FF2B5EF4-FFF2-40B4-BE49-F238E27FC236}">
                <a16:creationId xmlns:a16="http://schemas.microsoft.com/office/drawing/2014/main" id="{BB5D37B3-028D-FFDF-11DA-198AC20622D9}"/>
              </a:ext>
            </a:extLst>
          </p:cNvPr>
          <p:cNvCxnSpPr>
            <a:cxnSpLocks/>
          </p:cNvCxnSpPr>
          <p:nvPr/>
        </p:nvCxnSpPr>
        <p:spPr>
          <a:xfrm flipV="1">
            <a:off x="1803196" y="3124518"/>
            <a:ext cx="0" cy="378706"/>
          </a:xfrm>
          <a:prstGeom prst="straightConnector1">
            <a:avLst/>
          </a:prstGeom>
          <a:ln w="38100">
            <a:solidFill>
              <a:srgbClr val="00437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358FC03B-E92B-A74D-E93B-74027E4B8553}"/>
              </a:ext>
            </a:extLst>
          </p:cNvPr>
          <p:cNvCxnSpPr>
            <a:cxnSpLocks/>
          </p:cNvCxnSpPr>
          <p:nvPr/>
        </p:nvCxnSpPr>
        <p:spPr>
          <a:xfrm flipV="1">
            <a:off x="4636683" y="3123629"/>
            <a:ext cx="178133" cy="403054"/>
          </a:xfrm>
          <a:prstGeom prst="straightConnector1">
            <a:avLst/>
          </a:prstGeom>
          <a:ln w="38100">
            <a:solidFill>
              <a:srgbClr val="B173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588481"/>
      </p:ext>
    </p:extLst>
  </p:cSld>
  <p:clrMapOvr>
    <a:masterClrMapping/>
  </p:clrMapOvr>
</p:sld>
</file>

<file path=ppt/theme/theme1.xml><?xml version="1.0" encoding="utf-8"?>
<a:theme xmlns:a="http://schemas.openxmlformats.org/drawingml/2006/main" name="Office テーマ">
  <a:themeElements>
    <a:clrScheme name="jema_PPTformat_EP">
      <a:dk1>
        <a:srgbClr val="212121"/>
      </a:dk1>
      <a:lt1>
        <a:srgbClr val="FFFFFF"/>
      </a:lt1>
      <a:dk2>
        <a:srgbClr val="44546A"/>
      </a:dk2>
      <a:lt2>
        <a:srgbClr val="E7E6E6"/>
      </a:lt2>
      <a:accent1>
        <a:srgbClr val="78CC7D"/>
      </a:accent1>
      <a:accent2>
        <a:srgbClr val="F68235"/>
      </a:accent2>
      <a:accent3>
        <a:srgbClr val="EEE8DB"/>
      </a:accent3>
      <a:accent4>
        <a:srgbClr val="FFC000"/>
      </a:accent4>
      <a:accent5>
        <a:srgbClr val="4C9965"/>
      </a:accent5>
      <a:accent6>
        <a:srgbClr val="63BBA3"/>
      </a:accent6>
      <a:hlink>
        <a:srgbClr val="C0C0C0"/>
      </a:hlink>
      <a:folHlink>
        <a:srgbClr val="92929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4673</Words>
  <Application>Microsoft Office PowerPoint</Application>
  <PresentationFormat>画面に合わせる (16:9)</PresentationFormat>
  <Paragraphs>550</Paragraphs>
  <Slides>28</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맑은 고딕</vt:lpstr>
      <vt:lpstr>Meiryo UI</vt:lpstr>
      <vt:lpstr>游ゴシック</vt:lpstr>
      <vt:lpstr>游ゴシック Light</vt:lpstr>
      <vt:lpstr>Arial</vt:lpstr>
      <vt:lpstr>Calibri</vt:lpstr>
      <vt:lpstr>Calibri Light</vt:lpstr>
      <vt:lpstr>Office テーマ</vt:lpstr>
      <vt:lpstr>電機・電子事業と生物多様性の関係性マップ  Ver. 3.0 ガイダンス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2025-02-20T03:49:27Z</dcterms:created>
  <dcterms:modified xsi:type="dcterms:W3CDTF">2025-02-20T03:49:31Z</dcterms:modified>
</cp:coreProperties>
</file>